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3"/>
  </p:notesMasterIdLst>
  <p:handoutMasterIdLst>
    <p:handoutMasterId r:id="rId84"/>
  </p:handoutMasterIdLst>
  <p:sldIdLst>
    <p:sldId id="3175" r:id="rId2"/>
    <p:sldId id="3497" r:id="rId3"/>
    <p:sldId id="3665" r:id="rId4"/>
    <p:sldId id="3649" r:id="rId5"/>
    <p:sldId id="3648" r:id="rId6"/>
    <p:sldId id="3668" r:id="rId7"/>
    <p:sldId id="3627" r:id="rId8"/>
    <p:sldId id="3650" r:id="rId9"/>
    <p:sldId id="3651" r:id="rId10"/>
    <p:sldId id="3652" r:id="rId11"/>
    <p:sldId id="3655" r:id="rId12"/>
    <p:sldId id="3671" r:id="rId13"/>
    <p:sldId id="3632" r:id="rId14"/>
    <p:sldId id="3736" r:id="rId15"/>
    <p:sldId id="3633" r:id="rId16"/>
    <p:sldId id="3634" r:id="rId17"/>
    <p:sldId id="3635" r:id="rId18"/>
    <p:sldId id="3636" r:id="rId19"/>
    <p:sldId id="3659" r:id="rId20"/>
    <p:sldId id="3674" r:id="rId21"/>
    <p:sldId id="3658" r:id="rId22"/>
    <p:sldId id="3660" r:id="rId23"/>
    <p:sldId id="3673" r:id="rId24"/>
    <p:sldId id="3675" r:id="rId25"/>
    <p:sldId id="3677" r:id="rId26"/>
    <p:sldId id="3688" r:id="rId27"/>
    <p:sldId id="3679" r:id="rId28"/>
    <p:sldId id="3689" r:id="rId29"/>
    <p:sldId id="3657" r:id="rId30"/>
    <p:sldId id="3678" r:id="rId31"/>
    <p:sldId id="3667" r:id="rId32"/>
    <p:sldId id="3676" r:id="rId33"/>
    <p:sldId id="3680" r:id="rId34"/>
    <p:sldId id="3698" r:id="rId35"/>
    <p:sldId id="3706" r:id="rId36"/>
    <p:sldId id="3700" r:id="rId37"/>
    <p:sldId id="3702" r:id="rId38"/>
    <p:sldId id="3701" r:id="rId39"/>
    <p:sldId id="3735" r:id="rId40"/>
    <p:sldId id="3697" r:id="rId41"/>
    <p:sldId id="3743" r:id="rId42"/>
    <p:sldId id="3744" r:id="rId43"/>
    <p:sldId id="3742" r:id="rId44"/>
    <p:sldId id="3691" r:id="rId45"/>
    <p:sldId id="3692" r:id="rId46"/>
    <p:sldId id="3693" r:id="rId47"/>
    <p:sldId id="3703" r:id="rId48"/>
    <p:sldId id="3718" r:id="rId49"/>
    <p:sldId id="3719" r:id="rId50"/>
    <p:sldId id="3720" r:id="rId51"/>
    <p:sldId id="3724" r:id="rId52"/>
    <p:sldId id="3734" r:id="rId53"/>
    <p:sldId id="3704" r:id="rId54"/>
    <p:sldId id="3708" r:id="rId55"/>
    <p:sldId id="3709" r:id="rId56"/>
    <p:sldId id="3712" r:id="rId57"/>
    <p:sldId id="3710" r:id="rId58"/>
    <p:sldId id="3711" r:id="rId59"/>
    <p:sldId id="3721" r:id="rId60"/>
    <p:sldId id="3714" r:id="rId61"/>
    <p:sldId id="3738" r:id="rId62"/>
    <p:sldId id="3699" r:id="rId63"/>
    <p:sldId id="3737" r:id="rId64"/>
    <p:sldId id="3722" r:id="rId65"/>
    <p:sldId id="3725" r:id="rId66"/>
    <p:sldId id="3732" r:id="rId67"/>
    <p:sldId id="3681" r:id="rId68"/>
    <p:sldId id="3695" r:id="rId69"/>
    <p:sldId id="3705" r:id="rId70"/>
    <p:sldId id="3726" r:id="rId71"/>
    <p:sldId id="3727" r:id="rId72"/>
    <p:sldId id="3731" r:id="rId73"/>
    <p:sldId id="3730" r:id="rId74"/>
    <p:sldId id="3728" r:id="rId75"/>
    <p:sldId id="3729" r:id="rId76"/>
    <p:sldId id="3739" r:id="rId77"/>
    <p:sldId id="3741" r:id="rId78"/>
    <p:sldId id="3647" r:id="rId79"/>
    <p:sldId id="3631" r:id="rId80"/>
    <p:sldId id="3628" r:id="rId81"/>
    <p:sldId id="3717" r:id="rId82"/>
  </p:sldIdLst>
  <p:sldSz cx="9144000" cy="6858000" type="letter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FF"/>
    <a:srgbClr val="66FF66"/>
    <a:srgbClr val="006600"/>
    <a:srgbClr val="008000"/>
    <a:srgbClr val="33CC33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81" autoAdjust="0"/>
    <p:restoredTop sz="99000" autoAdjust="0"/>
  </p:normalViewPr>
  <p:slideViewPr>
    <p:cSldViewPr>
      <p:cViewPr>
        <p:scale>
          <a:sx n="114" d="100"/>
          <a:sy n="114" d="100"/>
        </p:scale>
        <p:origin x="496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2240"/>
    </p:cViewPr>
  </p:sorterViewPr>
  <p:notesViewPr>
    <p:cSldViewPr>
      <p:cViewPr varScale="1">
        <p:scale>
          <a:sx n="81" d="100"/>
          <a:sy n="81" d="100"/>
        </p:scale>
        <p:origin x="3984" y="192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9F41C62-24AD-4422-86EA-351047632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7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5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832850"/>
            <a:ext cx="3036887" cy="463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A4E4DDF-A3B5-4DC0-AAB1-D8EC8F9D7F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DC359-AE9D-438A-9EEE-0434A66355B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1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9A379-65AD-4C1A-85B1-BCDDD69C1EB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AD53-EE28-E55C-6DC2-CF7EB349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53796C77-9217-C3C4-8C66-BF2B26360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659B0BB-2DF9-821E-9B28-66B192929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CCA3A7D2-83D1-653E-0205-BCD66C00F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451D4C-9658-4597-AE05-5E92837D184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688975"/>
            <a:ext cx="4673600" cy="35052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421188"/>
            <a:ext cx="5184775" cy="41910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E4DDF-A3B5-4DC0-AAB1-D8EC8F9D7FB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invGray">
          <a:xfrm>
            <a:off x="0" y="1295400"/>
            <a:ext cx="9142413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 rot="-5400000">
            <a:off x="0" y="2514600"/>
            <a:ext cx="1909763" cy="1909763"/>
            <a:chOff x="0" y="1584"/>
            <a:chExt cx="1203" cy="1203"/>
          </a:xfrm>
        </p:grpSpPr>
        <p:sp>
          <p:nvSpPr>
            <p:cNvPr id="6" name="Freeform 25"/>
            <p:cNvSpPr>
              <a:spLocks/>
            </p:cNvSpPr>
            <p:nvPr/>
          </p:nvSpPr>
          <p:spPr bwMode="invGray">
            <a:xfrm>
              <a:off x="0" y="1632"/>
              <a:ext cx="443" cy="1033"/>
            </a:xfrm>
            <a:custGeom>
              <a:avLst/>
              <a:gdLst/>
              <a:ahLst/>
              <a:cxnLst>
                <a:cxn ang="0">
                  <a:pos x="290" y="1016"/>
                </a:cxn>
                <a:cxn ang="0">
                  <a:pos x="316" y="974"/>
                </a:cxn>
                <a:cxn ang="0">
                  <a:pos x="354" y="920"/>
                </a:cxn>
                <a:cxn ang="0">
                  <a:pos x="384" y="884"/>
                </a:cxn>
                <a:cxn ang="0">
                  <a:pos x="381" y="832"/>
                </a:cxn>
                <a:cxn ang="0">
                  <a:pos x="370" y="794"/>
                </a:cxn>
                <a:cxn ang="0">
                  <a:pos x="361" y="760"/>
                </a:cxn>
                <a:cxn ang="0">
                  <a:pos x="361" y="734"/>
                </a:cxn>
                <a:cxn ang="0">
                  <a:pos x="359" y="707"/>
                </a:cxn>
                <a:cxn ang="0">
                  <a:pos x="373" y="691"/>
                </a:cxn>
                <a:cxn ang="0">
                  <a:pos x="391" y="686"/>
                </a:cxn>
                <a:cxn ang="0">
                  <a:pos x="395" y="680"/>
                </a:cxn>
                <a:cxn ang="0">
                  <a:pos x="390" y="671"/>
                </a:cxn>
                <a:cxn ang="0">
                  <a:pos x="386" y="660"/>
                </a:cxn>
                <a:cxn ang="0">
                  <a:pos x="437" y="635"/>
                </a:cxn>
                <a:cxn ang="0">
                  <a:pos x="442" y="619"/>
                </a:cxn>
                <a:cxn ang="0">
                  <a:pos x="438" y="604"/>
                </a:cxn>
                <a:cxn ang="0">
                  <a:pos x="400" y="543"/>
                </a:cxn>
                <a:cxn ang="0">
                  <a:pos x="384" y="474"/>
                </a:cxn>
                <a:cxn ang="0">
                  <a:pos x="354" y="455"/>
                </a:cxn>
                <a:cxn ang="0">
                  <a:pos x="326" y="433"/>
                </a:cxn>
                <a:cxn ang="0">
                  <a:pos x="312" y="411"/>
                </a:cxn>
                <a:cxn ang="0">
                  <a:pos x="307" y="391"/>
                </a:cxn>
                <a:cxn ang="0">
                  <a:pos x="290" y="339"/>
                </a:cxn>
                <a:cxn ang="0">
                  <a:pos x="308" y="289"/>
                </a:cxn>
                <a:cxn ang="0">
                  <a:pos x="298" y="278"/>
                </a:cxn>
                <a:cxn ang="0">
                  <a:pos x="280" y="307"/>
                </a:cxn>
                <a:cxn ang="0">
                  <a:pos x="269" y="283"/>
                </a:cxn>
                <a:cxn ang="0">
                  <a:pos x="272" y="224"/>
                </a:cxn>
                <a:cxn ang="0">
                  <a:pos x="280" y="177"/>
                </a:cxn>
                <a:cxn ang="0">
                  <a:pos x="280" y="146"/>
                </a:cxn>
                <a:cxn ang="0">
                  <a:pos x="281" y="123"/>
                </a:cxn>
                <a:cxn ang="0">
                  <a:pos x="290" y="104"/>
                </a:cxn>
                <a:cxn ang="0">
                  <a:pos x="296" y="97"/>
                </a:cxn>
                <a:cxn ang="0">
                  <a:pos x="298" y="94"/>
                </a:cxn>
                <a:cxn ang="0">
                  <a:pos x="301" y="92"/>
                </a:cxn>
                <a:cxn ang="0">
                  <a:pos x="307" y="83"/>
                </a:cxn>
                <a:cxn ang="0">
                  <a:pos x="317" y="79"/>
                </a:cxn>
                <a:cxn ang="0">
                  <a:pos x="328" y="77"/>
                </a:cxn>
                <a:cxn ang="0">
                  <a:pos x="337" y="74"/>
                </a:cxn>
                <a:cxn ang="0">
                  <a:pos x="345" y="67"/>
                </a:cxn>
                <a:cxn ang="0">
                  <a:pos x="337" y="50"/>
                </a:cxn>
                <a:cxn ang="0">
                  <a:pos x="337" y="47"/>
                </a:cxn>
                <a:cxn ang="0">
                  <a:pos x="337" y="43"/>
                </a:cxn>
                <a:cxn ang="0">
                  <a:pos x="337" y="41"/>
                </a:cxn>
                <a:cxn ang="0">
                  <a:pos x="334" y="38"/>
                </a:cxn>
                <a:cxn ang="0">
                  <a:pos x="321" y="21"/>
                </a:cxn>
                <a:cxn ang="0">
                  <a:pos x="316" y="0"/>
                </a:cxn>
                <a:cxn ang="0">
                  <a:pos x="188" y="94"/>
                </a:cxn>
                <a:cxn ang="0">
                  <a:pos x="88" y="218"/>
                </a:cxn>
                <a:cxn ang="0">
                  <a:pos x="21" y="366"/>
                </a:cxn>
                <a:cxn ang="0">
                  <a:pos x="0" y="530"/>
                </a:cxn>
                <a:cxn ang="0">
                  <a:pos x="20" y="680"/>
                </a:cxn>
                <a:cxn ang="0">
                  <a:pos x="74" y="819"/>
                </a:cxn>
                <a:cxn ang="0">
                  <a:pos x="160" y="938"/>
                </a:cxn>
                <a:cxn ang="0">
                  <a:pos x="272" y="1032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invGray">
            <a:xfrm>
              <a:off x="368" y="1584"/>
              <a:ext cx="824" cy="1203"/>
            </a:xfrm>
            <a:custGeom>
              <a:avLst/>
              <a:gdLst/>
              <a:ahLst/>
              <a:cxnLst>
                <a:cxn ang="0">
                  <a:pos x="796" y="688"/>
                </a:cxn>
                <a:cxn ang="0">
                  <a:pos x="756" y="641"/>
                </a:cxn>
                <a:cxn ang="0">
                  <a:pos x="812" y="615"/>
                </a:cxn>
                <a:cxn ang="0">
                  <a:pos x="814" y="502"/>
                </a:cxn>
                <a:cxn ang="0">
                  <a:pos x="705" y="247"/>
                </a:cxn>
                <a:cxn ang="0">
                  <a:pos x="651" y="262"/>
                </a:cxn>
                <a:cxn ang="0">
                  <a:pos x="574" y="289"/>
                </a:cxn>
                <a:cxn ang="0">
                  <a:pos x="536" y="258"/>
                </a:cxn>
                <a:cxn ang="0">
                  <a:pos x="563" y="170"/>
                </a:cxn>
                <a:cxn ang="0">
                  <a:pos x="532" y="81"/>
                </a:cxn>
                <a:cxn ang="0">
                  <a:pos x="455" y="56"/>
                </a:cxn>
                <a:cxn ang="0">
                  <a:pos x="484" y="150"/>
                </a:cxn>
                <a:cxn ang="0">
                  <a:pos x="465" y="190"/>
                </a:cxn>
                <a:cxn ang="0">
                  <a:pos x="442" y="200"/>
                </a:cxn>
                <a:cxn ang="0">
                  <a:pos x="419" y="164"/>
                </a:cxn>
                <a:cxn ang="0">
                  <a:pos x="381" y="108"/>
                </a:cxn>
                <a:cxn ang="0">
                  <a:pos x="406" y="108"/>
                </a:cxn>
                <a:cxn ang="0">
                  <a:pos x="424" y="72"/>
                </a:cxn>
                <a:cxn ang="0">
                  <a:pos x="325" y="0"/>
                </a:cxn>
                <a:cxn ang="0">
                  <a:pos x="281" y="27"/>
                </a:cxn>
                <a:cxn ang="0">
                  <a:pos x="240" y="72"/>
                </a:cxn>
                <a:cxn ang="0">
                  <a:pos x="209" y="114"/>
                </a:cxn>
                <a:cxn ang="0">
                  <a:pos x="209" y="150"/>
                </a:cxn>
                <a:cxn ang="0">
                  <a:pos x="240" y="164"/>
                </a:cxn>
                <a:cxn ang="0">
                  <a:pos x="209" y="222"/>
                </a:cxn>
                <a:cxn ang="0">
                  <a:pos x="213" y="242"/>
                </a:cxn>
                <a:cxn ang="0">
                  <a:pos x="267" y="222"/>
                </a:cxn>
                <a:cxn ang="0">
                  <a:pos x="303" y="170"/>
                </a:cxn>
                <a:cxn ang="0">
                  <a:pos x="354" y="231"/>
                </a:cxn>
                <a:cxn ang="0">
                  <a:pos x="372" y="291"/>
                </a:cxn>
                <a:cxn ang="0">
                  <a:pos x="348" y="294"/>
                </a:cxn>
                <a:cxn ang="0">
                  <a:pos x="298" y="309"/>
                </a:cxn>
                <a:cxn ang="0">
                  <a:pos x="323" y="330"/>
                </a:cxn>
                <a:cxn ang="0">
                  <a:pos x="260" y="339"/>
                </a:cxn>
                <a:cxn ang="0">
                  <a:pos x="189" y="411"/>
                </a:cxn>
                <a:cxn ang="0">
                  <a:pos x="184" y="469"/>
                </a:cxn>
                <a:cxn ang="0">
                  <a:pos x="148" y="435"/>
                </a:cxn>
                <a:cxn ang="0">
                  <a:pos x="83" y="402"/>
                </a:cxn>
                <a:cxn ang="0">
                  <a:pos x="0" y="455"/>
                </a:cxn>
                <a:cxn ang="0">
                  <a:pos x="54" y="496"/>
                </a:cxn>
                <a:cxn ang="0">
                  <a:pos x="74" y="485"/>
                </a:cxn>
                <a:cxn ang="0">
                  <a:pos x="54" y="608"/>
                </a:cxn>
                <a:cxn ang="0">
                  <a:pos x="132" y="641"/>
                </a:cxn>
                <a:cxn ang="0">
                  <a:pos x="195" y="661"/>
                </a:cxn>
                <a:cxn ang="0">
                  <a:pos x="249" y="744"/>
                </a:cxn>
                <a:cxn ang="0">
                  <a:pos x="334" y="886"/>
                </a:cxn>
                <a:cxn ang="0">
                  <a:pos x="391" y="1007"/>
                </a:cxn>
                <a:cxn ang="0">
                  <a:pos x="292" y="1052"/>
                </a:cxn>
                <a:cxn ang="0">
                  <a:pos x="182" y="1105"/>
                </a:cxn>
                <a:cxn ang="0">
                  <a:pos x="68" y="1180"/>
                </a:cxn>
                <a:cxn ang="0">
                  <a:pos x="200" y="1202"/>
                </a:cxn>
                <a:cxn ang="0">
                  <a:pos x="417" y="1168"/>
                </a:cxn>
                <a:cxn ang="0">
                  <a:pos x="613" y="1052"/>
                </a:cxn>
                <a:cxn ang="0">
                  <a:pos x="610" y="929"/>
                </a:cxn>
                <a:cxn ang="0">
                  <a:pos x="543" y="888"/>
                </a:cxn>
                <a:cxn ang="0">
                  <a:pos x="567" y="791"/>
                </a:cxn>
                <a:cxn ang="0">
                  <a:pos x="655" y="738"/>
                </a:cxn>
                <a:cxn ang="0">
                  <a:pos x="725" y="713"/>
                </a:cxn>
                <a:cxn ang="0">
                  <a:pos x="792" y="729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100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EB514E7-811F-470E-BFE9-36ABAEC18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2EC33-5273-4846-8365-2BAA4363B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B0D8D-FF09-4EE5-8D75-3557F5E81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1C81A-A3B6-49FE-A4E7-03128A4D0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C3642-962A-4049-AAC7-DBACCC61F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DF16-9352-46A7-97F1-1D13A8547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69A4D-CC53-437F-8A0B-9942689ED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5EF8-3742-46F9-BA51-838B99827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54AE-9A91-4493-B57B-4F6B2946E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65971-8623-4209-8B69-A1CAE38C6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1B1EB-B86B-405A-8176-A6997F8E3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3E19-E8DB-4741-A180-2126D4AA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E4A94-7324-495B-8EAF-1B8E46F07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0B298323-8532-4CF6-B08C-0CA7D9D4E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dirty="0"/>
              <a:t>Cryptanalysis</a:t>
            </a:r>
            <a:endParaRPr lang="en-US" sz="3600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endParaRPr lang="en-US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dirty="0"/>
              <a:t>Lattices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04673" y="4256782"/>
            <a:ext cx="3638261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latin typeface="Arial" charset="0"/>
              </a:rPr>
              <a:t>John Manferdelli</a:t>
            </a:r>
            <a:endParaRPr lang="en-US" sz="1800" dirty="0">
              <a:latin typeface="Arial" charset="0"/>
            </a:endParaRPr>
          </a:p>
          <a:p>
            <a:pPr algn="r"/>
            <a:r>
              <a:rPr lang="en-US" sz="2000" dirty="0" err="1">
                <a:latin typeface="Arial" charset="0"/>
              </a:rPr>
              <a:t>JohnManferdelli@hotmail.com</a:t>
            </a:r>
            <a:endParaRPr lang="en-US" sz="2000" dirty="0">
              <a:latin typeface="Arial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149919" y="5283368"/>
            <a:ext cx="8610600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Arial" charset="0"/>
              </a:rPr>
              <a:t>© 2004-2025, John L. Manferdelli.</a:t>
            </a:r>
          </a:p>
          <a:p>
            <a:pPr algn="l"/>
            <a:r>
              <a:rPr lang="en-US" sz="1200" i="1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 and basis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resulting GSO basis.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satisfies the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Lovasz condition 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factor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it is size reduced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LLL algorithm calculates such a basis.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Algorithm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generating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calculate the LLL reduced basis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size reduction algorithm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b="0" i="1" kern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 indent="-342900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 indent="-342900">
                  <a:lnSpc>
                    <a:spcPct val="90000"/>
                  </a:lnSpc>
                  <a:buFont typeface="+mj-lt"/>
                  <a:buAutoNum type="arabicPeriod" startAt="5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1</a:t>
                </a:r>
              </a:p>
              <a:p>
                <a:pPr lvl="1" indent="-342900">
                  <a:lnSpc>
                    <a:spcPct val="90000"/>
                  </a:lnSpc>
                  <a:buFont typeface="+mj-lt"/>
                  <a:buAutoNum type="arabicPeriod" startAt="7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752600"/>
                <a:ext cx="8229600" cy="4191000"/>
              </a:xfrm>
              <a:prstGeom prst="rect">
                <a:avLst/>
              </a:prstGeom>
              <a:blipFill>
                <a:blip r:embed="rId2"/>
                <a:stretch>
                  <a:fillRect l="-770" t="-1511" b="-78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61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762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(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0,0,23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21+154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4+9+196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175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322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3473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350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938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151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209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−2,4,−3</m:t>
                            </m:r>
                          </m:e>
                        </m:d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−2,4,20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1432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last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−4,1,6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79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209</m:t>
                        </m:r>
                      </m:den>
                    </m:f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(2,3,14)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=209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Lovasz condition is not satisfied for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GSO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−34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4905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reduction produces: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0,7,11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don’t change.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648" y="1600200"/>
                <a:ext cx="8448152" cy="4648200"/>
              </a:xfrm>
              <a:prstGeom prst="rect">
                <a:avLst/>
              </a:prstGeom>
              <a:blipFill>
                <a:blip r:embed="rId2"/>
                <a:stretch>
                  <a:fillRect l="-751" t="-2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Heiko </a:t>
            </a:r>
            <a:r>
              <a:rPr lang="en-US" dirty="0" err="1"/>
              <a:t>Knopse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40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04800"/>
            <a:ext cx="8229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(LLL including GSO)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Lovasz condition is satisfied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but not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swap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−2,4,−3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−4,1,6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0,7,11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103684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GSO coefficients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29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2087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Applying size reduction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4,6,5</m:t>
                            </m:r>
                            <m: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586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1501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Both Lovasz conditions now hold.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LLL basis is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(−2,4,−3)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(−4,1,6)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4,6,5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Notice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actually the shortest vector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 lvl="1"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80" y="2105799"/>
                <a:ext cx="7924800" cy="3533001"/>
              </a:xfrm>
              <a:prstGeom prst="rect">
                <a:avLst/>
              </a:prstGeom>
              <a:blipFill>
                <a:blip r:embed="rId2"/>
                <a:stretch>
                  <a:fillRect l="-640" t="-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A88E8B-03C9-D943-866E-484DDE3C73A9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9879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Suppose we apply LLL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, …,  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defined as above.  With 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sub>
                    </m:sSub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kern="10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, LLL runs in </a:t>
                </a: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≤(</m:t>
                    </m:r>
                    <m:f>
                      <m:f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sSub>
                      <m:sSub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0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|</a:t>
                </a: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6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(||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||)</m:t>
                    </m:r>
                  </m:oMath>
                </a14:m>
                <a:endParaRPr lang="en-US" sz="16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600" i="1" kern="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i="1" kern="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6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nary>
                      <m:naryPr>
                        <m:chr m:val="∏"/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|≤</m:t>
                        </m:r>
                      </m:e>
                    </m:nary>
                    <m:sSup>
                      <m:sSupPr>
                        <m:ctrlP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−1)_</m:t>
                            </m:r>
                          </m:num>
                          <m:den>
                            <m:r>
                              <a:rPr lang="en-US" sz="16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m:rPr>
                        <m:sty m:val="p"/>
                      </m:rP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det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Calibri" panose="020F0502020204030204" pitchFamily="34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kern="10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kern="1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1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18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det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18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Bef>
                    <a:spcPts val="200"/>
                  </a:spcBef>
                  <a:spcAft>
                    <a:spcPts val="800"/>
                  </a:spcAft>
                </a:pP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the lattice basis for </a:t>
                </a:r>
                <a14:m>
                  <m:oMath xmlns:m="http://schemas.openxmlformats.org/officeDocument/2006/math"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],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the coefficients for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is not necessarily in the lattice but if we take each element in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and round it</a:t>
                </a:r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)↿∈</m:t>
                    </m:r>
                    <m:r>
                      <a:rPr lang="el-GR" sz="1800" i="1" kern="10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𝛬</m:t>
                    </m:r>
                  </m:oMath>
                </a14:m>
                <a:r>
                  <a:rPr lang="en-US" sz="18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 </a:t>
                </a:r>
                <a:r>
                  <a:rPr lang="en-US" sz="1800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This is </a:t>
                </a:r>
                <a:r>
                  <a:rPr lang="en-US" sz="1800" i="1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Babai rounding.</a:t>
                </a:r>
                <a:endParaRPr lang="en-US" sz="1800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en-US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447800"/>
                <a:ext cx="8686800" cy="5562600"/>
              </a:xfrm>
              <a:blipFill>
                <a:blip r:embed="rId3"/>
                <a:stretch>
                  <a:fillRect l="-585" t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6C65F-B23E-606A-4B7F-99645E15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60CDE1F1-37AB-0C80-58DF-3480A0CB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C66C9DF6-77DC-F71E-488F-085DC29A3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>
                <a:extLst>
                  <a:ext uri="{FF2B5EF4-FFF2-40B4-BE49-F238E27FC236}">
                    <a16:creationId xmlns:a16="http://schemas.microsoft.com/office/drawing/2014/main" id="{9B93E3A3-2A40-3676-AE57-4443A3F6C6D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Attack applies to messages of the form "M xxx" where only "xxx" varies  (e.g.- "The key is xxx") and xxx is small.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now on, assume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B is fixed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|x|&lt;Y. 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f(x)= (B+x)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-c= 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x+a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(mod n).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 want to find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a solution to this, m, will be the corresponding plaintext.</a:t>
                </a:r>
              </a:p>
              <a:p>
                <a:pPr>
                  <a:lnSpc>
                    <a:spcPct val="9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5300" y="2133600"/>
                <a:ext cx="8153400" cy="3505200"/>
              </a:xfrm>
              <a:blipFill>
                <a:blip r:embed="rId3"/>
                <a:stretch>
                  <a:fillRect l="-466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05800" cy="3886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To apply LLL, let: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= (n, 0,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= (0, </a:t>
            </a:r>
            <a:r>
              <a:rPr lang="en-US" sz="1800" dirty="0" err="1"/>
              <a:t>Yn</a:t>
            </a:r>
            <a:r>
              <a:rPr lang="en-US" sz="1800" dirty="0"/>
              <a:t>, 0,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3</a:t>
            </a:r>
            <a:r>
              <a:rPr lang="en-US" sz="1800" dirty="0"/>
              <a:t>= (0, 0, Y</a:t>
            </a:r>
            <a:r>
              <a:rPr lang="en-US" sz="1800" baseline="30000" dirty="0"/>
              <a:t>2</a:t>
            </a:r>
            <a:r>
              <a:rPr lang="en-US" sz="1800" dirty="0"/>
              <a:t>n, 0),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(a</a:t>
            </a:r>
            <a:r>
              <a:rPr lang="en-US" sz="1800" baseline="-25000" dirty="0"/>
              <a:t>0</a:t>
            </a:r>
            <a:r>
              <a:rPr lang="en-US" sz="1800" dirty="0"/>
              <a:t> , a</a:t>
            </a:r>
            <a:r>
              <a:rPr lang="en-US" sz="1800" baseline="-25000" dirty="0"/>
              <a:t>1</a:t>
            </a:r>
            <a:r>
              <a:rPr lang="en-US" sz="1800" dirty="0"/>
              <a:t>Y, a</a:t>
            </a:r>
            <a:r>
              <a:rPr lang="en-US" sz="1800" baseline="-25000" dirty="0"/>
              <a:t>2</a:t>
            </a:r>
            <a:r>
              <a:rPr lang="en-US" sz="1800" dirty="0"/>
              <a:t>Y</a:t>
            </a:r>
            <a:r>
              <a:rPr lang="en-US" sz="1800" baseline="30000" dirty="0"/>
              <a:t>2</a:t>
            </a:r>
            <a:r>
              <a:rPr lang="en-US" sz="1800" dirty="0"/>
              <a:t>, a</a:t>
            </a:r>
            <a:r>
              <a:rPr lang="en-US" sz="1800" baseline="-25000" dirty="0"/>
              <a:t>3</a:t>
            </a:r>
            <a:r>
              <a:rPr lang="en-US" sz="1800" dirty="0"/>
              <a:t>Y</a:t>
            </a:r>
            <a:r>
              <a:rPr lang="en-US" sz="1800" baseline="30000" dirty="0"/>
              <a:t>3</a:t>
            </a:r>
            <a:r>
              <a:rPr lang="en-US" sz="1800" dirty="0"/>
              <a:t>)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When we apply LLL, we get a vector, b</a:t>
            </a:r>
            <a:r>
              <a:rPr lang="en-US" sz="1800" baseline="-25000" dirty="0"/>
              <a:t>1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||b</a:t>
            </a:r>
            <a:r>
              <a:rPr lang="en-US" sz="1800" baseline="-25000" dirty="0"/>
              <a:t>1</a:t>
            </a:r>
            <a:r>
              <a:rPr lang="en-US" sz="1800" dirty="0"/>
              <a:t>|| </a:t>
            </a:r>
            <a:r>
              <a:rPr lang="en-US" sz="1800" dirty="0">
                <a:latin typeface="Math1Mono"/>
              </a:rPr>
              <a:t>≦</a:t>
            </a:r>
            <a:r>
              <a:rPr lang="en-US" sz="1800" dirty="0"/>
              <a:t> 2</a:t>
            </a:r>
            <a:r>
              <a:rPr lang="en-US" sz="1800" baseline="30000" dirty="0"/>
              <a:t>(3/4)</a:t>
            </a:r>
            <a:r>
              <a:rPr lang="en-US" sz="1800" dirty="0"/>
              <a:t> |det(v</a:t>
            </a:r>
            <a:r>
              <a:rPr lang="en-US" sz="1800" baseline="-25000" dirty="0"/>
              <a:t>1</a:t>
            </a:r>
            <a:r>
              <a:rPr lang="en-US" sz="1800" dirty="0"/>
              <a:t>, v</a:t>
            </a:r>
            <a:r>
              <a:rPr lang="en-US" sz="1800" baseline="-25000" dirty="0"/>
              <a:t>2</a:t>
            </a:r>
            <a:r>
              <a:rPr lang="en-US" sz="1800" dirty="0"/>
              <a:t>, v</a:t>
            </a:r>
            <a:r>
              <a:rPr lang="en-US" sz="1800" baseline="-25000" dirty="0"/>
              <a:t>3</a:t>
            </a:r>
            <a:r>
              <a:rPr lang="en-US" sz="1800" dirty="0"/>
              <a:t>, v</a:t>
            </a:r>
            <a:r>
              <a:rPr lang="en-US" sz="1800" baseline="-25000" dirty="0"/>
              <a:t>4</a:t>
            </a:r>
            <a:r>
              <a:rPr lang="en-US" sz="1800" dirty="0"/>
              <a:t>)| = 2</a:t>
            </a:r>
            <a:r>
              <a:rPr lang="en-US" sz="1800" baseline="30000" dirty="0"/>
              <a:t>(3/4)</a:t>
            </a:r>
            <a:r>
              <a:rPr lang="en-US" sz="1800" dirty="0"/>
              <a:t> n</a:t>
            </a:r>
            <a:r>
              <a:rPr lang="en-US" sz="1800" baseline="30000" dirty="0"/>
              <a:t>(3/4)</a:t>
            </a:r>
            <a:r>
              <a:rPr lang="en-US" sz="1800" dirty="0"/>
              <a:t>  Y</a:t>
            </a:r>
            <a:r>
              <a:rPr lang="en-US" sz="1800" baseline="30000" dirty="0"/>
              <a:t>(3/2)</a:t>
            </a:r>
            <a:r>
              <a:rPr lang="en-US" sz="1800" dirty="0"/>
              <a:t> ….  </a:t>
            </a:r>
            <a:r>
              <a:rPr lang="en-US" sz="1800" i="1" dirty="0">
                <a:solidFill>
                  <a:srgbClr val="0066CC"/>
                </a:solidFill>
              </a:rPr>
              <a:t>Equation 1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Let  b</a:t>
            </a:r>
            <a:r>
              <a:rPr lang="en-US" sz="1800" baseline="-25000" dirty="0"/>
              <a:t>1</a:t>
            </a:r>
            <a:r>
              <a:rPr lang="en-US" sz="1800" dirty="0"/>
              <a:t>= c</a:t>
            </a:r>
            <a:r>
              <a:rPr lang="en-US" sz="1800" baseline="-25000" dirty="0"/>
              <a:t>1</a:t>
            </a:r>
            <a:r>
              <a:rPr lang="en-US" sz="1800" dirty="0"/>
              <a:t>v</a:t>
            </a:r>
            <a:r>
              <a:rPr lang="en-US" sz="1800" baseline="-25000" dirty="0"/>
              <a:t>1</a:t>
            </a:r>
            <a:r>
              <a:rPr lang="en-US" sz="1800" dirty="0"/>
              <a:t> + …+ c</a:t>
            </a:r>
            <a:r>
              <a:rPr lang="en-US" sz="1800" baseline="-25000" dirty="0"/>
              <a:t>4</a:t>
            </a:r>
            <a:r>
              <a:rPr lang="en-US" sz="1800" dirty="0"/>
              <a:t>v</a:t>
            </a:r>
            <a:r>
              <a:rPr lang="en-US" sz="1800" baseline="-25000" dirty="0"/>
              <a:t>4</a:t>
            </a:r>
            <a:r>
              <a:rPr lang="en-US" sz="1800" dirty="0"/>
              <a:t>= (e</a:t>
            </a:r>
            <a:r>
              <a:rPr lang="en-US" sz="1800" baseline="-25000" dirty="0"/>
              <a:t>0</a:t>
            </a:r>
            <a:r>
              <a:rPr lang="en-US" sz="1800" dirty="0"/>
              <a:t>, Ye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30000" dirty="0"/>
              <a:t>2</a:t>
            </a: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, Y</a:t>
            </a:r>
            <a:r>
              <a:rPr lang="en-US" sz="1800" baseline="30000" dirty="0"/>
              <a:t>3</a:t>
            </a: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).  Then: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0</a:t>
            </a:r>
            <a:r>
              <a:rPr lang="en-US" sz="1800" dirty="0"/>
              <a:t> = c</a:t>
            </a:r>
            <a:r>
              <a:rPr lang="en-US" sz="1800" baseline="-25000" dirty="0"/>
              <a:t>1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0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1</a:t>
            </a:r>
            <a:r>
              <a:rPr lang="en-US" sz="1800" dirty="0"/>
              <a:t> = c</a:t>
            </a:r>
            <a:r>
              <a:rPr lang="en-US" sz="1800" baseline="-25000" dirty="0"/>
              <a:t>2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2</a:t>
            </a:r>
            <a:r>
              <a:rPr lang="en-US" sz="1800" dirty="0"/>
              <a:t>= c</a:t>
            </a:r>
            <a:r>
              <a:rPr lang="en-US" sz="1800" baseline="-25000" dirty="0"/>
              <a:t>3</a:t>
            </a:r>
            <a:r>
              <a:rPr lang="en-US" sz="1800" dirty="0"/>
              <a:t>n+c</a:t>
            </a:r>
            <a:r>
              <a:rPr lang="en-US" sz="1800" baseline="-25000" dirty="0"/>
              <a:t>4</a:t>
            </a:r>
            <a:r>
              <a:rPr lang="en-US" sz="1800" dirty="0"/>
              <a:t>a</a:t>
            </a:r>
            <a:r>
              <a:rPr lang="en-US" sz="1800" baseline="-25000" dirty="0"/>
              <a:t>2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/>
              <a:t>e</a:t>
            </a:r>
            <a:r>
              <a:rPr lang="en-US" sz="1800" baseline="-25000" dirty="0"/>
              <a:t>3</a:t>
            </a:r>
            <a:r>
              <a:rPr lang="en-US" sz="1800" dirty="0"/>
              <a:t> =  c</a:t>
            </a:r>
            <a:r>
              <a:rPr lang="en-US" sz="1800" baseline="-250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Now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definition of the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 if m is a solution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trick is to regard g as being defined over the real numbers, then the solution can be calculated using an iterative solver.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Y&lt;2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(7/6)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(1/6)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 ≦ 2||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So, using the Cauchy-Schwartz inequality,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)|&lt;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yielding 3 candidates for x.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Coppersmith extended this to small solutions of polynomials of degree d using a d+1 dimensional lattice by examining the monic polynomial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0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degree d when |x|≦n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1/d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910219"/>
                <a:ext cx="8191500" cy="4719181"/>
              </a:xfrm>
              <a:blipFill>
                <a:blip r:embed="rId3"/>
                <a:stretch>
                  <a:fillRect l="-774" t="-1072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99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p= 757285757575769, q= 2545724696579693.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n= 1927841055428697487157594258917.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B= 200805000114192305180009190000.</a:t>
                </a: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)3, 0&lt;=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&lt;100.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)3−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602415000342576915540027570000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1123549124004247469362171467964 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587324114445679876954457927616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(n,0,0,0)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(0,100n,0,0)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(0,0,10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n,0)</a:t>
                </a:r>
              </a:p>
              <a:p>
                <a:pPr lvl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100, a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49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05000"/>
                <a:ext cx="8305800" cy="4343400"/>
              </a:xfrm>
              <a:blipFill>
                <a:blip r:embed="rId3"/>
                <a:stretch>
                  <a:fillRect l="-611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C188-DA0C-41BF-992B-5EB4DB367E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attack on RSA using LLL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Apply LLL, b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308331465484476402v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+ 589837092377839611v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316253828707108264v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(-1012071602751202635)v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(246073430665887186108474, -577816087453534232385300,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405848565585194400880000, -1012071602751202635000000)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g(x)= (-1012071602751202635)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+ 40584856558519440088 t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(-57781608745353442323853)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+246073430665887186108474.</a:t>
            </a:r>
          </a:p>
          <a:p>
            <a:pPr>
              <a:lnSpc>
                <a:spcPct val="90000"/>
              </a:lnSpc>
              <a:spcBef>
                <a:spcPts val="200"/>
              </a:spcBef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Roots of g(x) are 42.0000000, (-.9496±76.0796i)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answer is 42.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“small”, say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Plaintext: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:−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Cipher-space: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Gen: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small entries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invertible.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secret key.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𝐻𝑁𝐹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Babai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↳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76400"/>
                <a:ext cx="8572500" cy="4876800"/>
              </a:xfrm>
              <a:prstGeom prst="rect">
                <a:avLst/>
              </a:prstGeom>
              <a:blipFill>
                <a:blip r:embed="rId2"/>
                <a:stretch>
                  <a:fillRect l="-593" t="-13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6146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Lattices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linearly independent is called a lattice.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the generators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any set of generators will do since they are related by 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uni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-modular transformations.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CVP problem is: Find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is: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Volume of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sphere: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)≈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82422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777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GGH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18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, H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38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dirty="0"/>
                  <a:t>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(3,−4,1,3)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 ,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(−1,1,1,−1)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𝐻𝑚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(2,−3, 2, 210)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i="0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(−809,−55,−117,−396)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(−116, −8, −17, −57)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↳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↰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211)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(3,  −4,  1,  3)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600200"/>
                <a:ext cx="8572500" cy="4800600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0F890C-3884-914D-8F96-8BCA61782C2F}"/>
              </a:ext>
            </a:extLst>
          </p:cNvPr>
          <p:cNvSpPr txBox="1"/>
          <p:nvPr/>
        </p:nvSpPr>
        <p:spPr>
          <a:xfrm>
            <a:off x="457200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5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with Errors (LWE)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solving noisy linear equations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at random.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secret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approximate equations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chosen from distribution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to LWE: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LWE problem: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LWE: Distinguish, with non-negligible probability,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180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chosen uniformly at random given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Errors chosen from distribution,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Often use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parameter specifying distribution.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Regev’s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showed it is possible to pick parameters so that solving an LWE cipher is equivalent to solving worst-case LWE 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 (Regev): Let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security parameter,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ℕ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polynomial in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discrete Gaussian distribution with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&gt;2</m:t>
                    </m:r>
                    <m:rad>
                      <m:radPr>
                        <m:degHide m:val="on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Then solving the LWE decision problem is at least as hard as quantumly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𝑆𝐼𝑉𝑃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Υ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an arbitrary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-dimensional lattice where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den>
                    </m:f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8686800" cy="4824186"/>
              </a:xfrm>
              <a:prstGeom prst="rect">
                <a:avLst/>
              </a:prstGeom>
              <a:blipFill>
                <a:blip r:embed="rId2"/>
                <a:stretch>
                  <a:fillRect l="-876" t="-1316" r="-584" b="-131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7815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97523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message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cipher space is</a:t>
                </a:r>
                <a:r>
                  <a:rPr lang="en-US" sz="1800" kern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Gen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uniformly from the distribution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lvl="1" indent="-342900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public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uniformly at random</a:t>
                </a:r>
              </a:p>
              <a:p>
                <a:pPr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𝐶𝑇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⇃</m:t>
                    </m:r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</a:t>
                </a:r>
              </a:p>
              <a:p>
                <a:pPr marL="285750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</a:t>
                </a:r>
              </a:p>
              <a:p>
                <a:pPr marL="685800" lvl="1">
                  <a:lnSpc>
                    <a:spcPct val="90000"/>
                  </a:lnSpc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↾</m:t>
                    </m:r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(↾</m:t>
                        </m:r>
                        <m:f>
                          <m:f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⇃)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</m:t>
                    </m:r>
                  </m:oMath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 may have errors.  Suppose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discrete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magnitude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probability.  Error occurs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One can show that for any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the error is small and the underlying LWE problem is hard.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09700"/>
                <a:ext cx="8382000" cy="5143500"/>
              </a:xfrm>
              <a:prstGeom prst="rect">
                <a:avLst/>
              </a:prstGeom>
              <a:blipFill>
                <a:blip r:embed="rId2"/>
                <a:stretch>
                  <a:fillRect l="-606" t="-739" r="-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951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=23,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den>
                    </m:f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7526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6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BE4DAB-06D5-5947-AC9B-8A768968A985}"/>
              </a:ext>
            </a:extLst>
          </p:cNvPr>
          <p:cNvSpPr txBox="1"/>
          <p:nvPr/>
        </p:nvSpPr>
        <p:spPr>
          <a:xfrm>
            <a:off x="703385" y="635240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350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385" y="2286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en-US" sz="2000" b="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kern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kern="0" dirty="0"/>
                  <a:t>,  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1828800"/>
                <a:ext cx="8305800" cy="3668486"/>
              </a:xfrm>
              <a:prstGeom prst="rect">
                <a:avLst/>
              </a:prstGeom>
              <a:blipFill>
                <a:blip r:embed="rId2"/>
                <a:stretch>
                  <a:fillRect l="-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911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30" y="107731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1,1,0,1,0,0,0,1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b="0" i="1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4,5,7,5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669473"/>
                <a:ext cx="8534400" cy="4274127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6278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162800" y="6042924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6685347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(1,1,0,1,0,0,0,1)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12,0,12,12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+⇂</m:t>
                        </m:r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↿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((3,14,2,7)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(4,5,7,5)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23)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Decrypt: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11,21,12,10</m:t>
                            </m:r>
                          </m:e>
                        </m:d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23)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⇂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↿(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2)=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(1,0,1,1)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1" y="1638299"/>
                <a:ext cx="7315199" cy="4000501"/>
              </a:xfrm>
              <a:prstGeom prst="rect">
                <a:avLst/>
              </a:prstGeom>
              <a:blipFill>
                <a:blip r:embed="rId2"/>
                <a:stretch>
                  <a:fillRect l="-12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6CB385D-208E-6B45-98DE-8508C639C59D}"/>
              </a:ext>
            </a:extLst>
          </p:cNvPr>
          <p:cNvSpPr txBox="1"/>
          <p:nvPr/>
        </p:nvSpPr>
        <p:spPr>
          <a:xfrm>
            <a:off x="1670539" y="5600701"/>
            <a:ext cx="1795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Heiko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Knopse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68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LWE/Ring-LWE parameters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480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Ring-LWE cuts ciphertext by factor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3.8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4.9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17.4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255910E-F3D1-A2AF-FCF4-C196412D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63528"/>
                  </p:ext>
                </p:extLst>
              </p:nvPr>
            </p:nvGraphicFramePr>
            <p:xfrm>
              <a:off x="647700" y="2697480"/>
              <a:ext cx="77723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918">
                      <a:extLst>
                        <a:ext uri="{9D8B030D-6E8A-4147-A177-3AD203B41FA5}">
                          <a16:colId xmlns:a16="http://schemas.microsoft.com/office/drawing/2014/main" val="1451327714"/>
                        </a:ext>
                      </a:extLst>
                    </a:gridCol>
                    <a:gridCol w="721150">
                      <a:extLst>
                        <a:ext uri="{9D8B030D-6E8A-4147-A177-3AD203B41FA5}">
                          <a16:colId xmlns:a16="http://schemas.microsoft.com/office/drawing/2014/main" val="344664658"/>
                        </a:ext>
                      </a:extLst>
                    </a:gridCol>
                    <a:gridCol w="961534">
                      <a:extLst>
                        <a:ext uri="{9D8B030D-6E8A-4147-A177-3AD203B41FA5}">
                          <a16:colId xmlns:a16="http://schemas.microsoft.com/office/drawing/2014/main" val="1065269126"/>
                        </a:ext>
                      </a:extLst>
                    </a:gridCol>
                    <a:gridCol w="801278">
                      <a:extLst>
                        <a:ext uri="{9D8B030D-6E8A-4147-A177-3AD203B41FA5}">
                          <a16:colId xmlns:a16="http://schemas.microsoft.com/office/drawing/2014/main" val="2043435748"/>
                        </a:ext>
                      </a:extLst>
                    </a:gridCol>
                    <a:gridCol w="1055284">
                      <a:extLst>
                        <a:ext uri="{9D8B030D-6E8A-4147-A177-3AD203B41FA5}">
                          <a16:colId xmlns:a16="http://schemas.microsoft.com/office/drawing/2014/main" val="2793952617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4003703430"/>
                        </a:ext>
                      </a:extLst>
                    </a:gridCol>
                    <a:gridCol w="1141476">
                      <a:extLst>
                        <a:ext uri="{9D8B030D-6E8A-4147-A177-3AD203B41FA5}">
                          <a16:colId xmlns:a16="http://schemas.microsoft.com/office/drawing/2014/main" val="277873934"/>
                        </a:ext>
                      </a:extLst>
                    </a:gridCol>
                    <a:gridCol w="723899">
                      <a:extLst>
                        <a:ext uri="{9D8B030D-6E8A-4147-A177-3AD203B41FA5}">
                          <a16:colId xmlns:a16="http://schemas.microsoft.com/office/drawing/2014/main" val="30475902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P&amp;A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Exp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966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103333" r="-29156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103333" r="-1630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103333" r="-66667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915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4093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602" t="-210345" r="-2915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522" t="-210345" r="-16304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17778" t="-210345" r="-66667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72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9218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278493" y="6172200"/>
            <a:ext cx="142875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75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5829300" cy="742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Ring-LWE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9056" tIns="34529" rIns="69056" bIns="3452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generates ideal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to a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ideal lattice.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Ring LWE: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R-LWE is at least as hard as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𝐶𝑉𝑃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arbitrary ideal lattices 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672138" cy="3124200"/>
              </a:xfrm>
              <a:prstGeom prst="rect">
                <a:avLst/>
              </a:prstGeom>
              <a:blipFill>
                <a:blip r:embed="rId2"/>
                <a:stretch>
                  <a:fillRect l="-11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8504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NTRU is a r</a:t>
                </a:r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 lattice-based system.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b="0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set of “ternary” polynomials of degree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remaining coefficients equal to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prime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286000"/>
                <a:ext cx="7772400" cy="3886200"/>
              </a:xfrm>
              <a:prstGeom prst="rect">
                <a:avLst/>
              </a:prstGeom>
              <a:blipFill>
                <a:blip r:embed="rId2"/>
                <a:stretch>
                  <a:fillRect l="-817" t="-19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502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Hermite Normal Form (HNF)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4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2400" i="1" kern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kern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" y="2209800"/>
                <a:ext cx="8305800" cy="3124200"/>
              </a:xfrm>
              <a:prstGeom prst="rect">
                <a:avLst/>
              </a:prstGeom>
              <a:blipFill>
                <a:blip r:embed="rId2"/>
                <a:stretch>
                  <a:fillRect l="-765" t="-20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107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NTRU Public Key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KeyGen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key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private key is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ciphertext is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Encryption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Chose random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57250" lvl="1" indent="-457200">
                  <a:lnSpc>
                    <a:spcPct val="9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kern="0" dirty="0">
                  <a:latin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Plaintext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marL="800100" lvl="1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𝑝𝑟h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𝑝𝑓𝑟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980" y="1600200"/>
                <a:ext cx="8001000" cy="4746171"/>
              </a:xfrm>
              <a:prstGeom prst="rect">
                <a:avLst/>
              </a:prstGeom>
              <a:blipFill>
                <a:blip r:embed="rId2"/>
                <a:stretch>
                  <a:fillRect l="-792" t="-1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456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990600"/>
          </a:xfrm>
        </p:spPr>
        <p:txBody>
          <a:bodyPr/>
          <a:lstStyle/>
          <a:p>
            <a:r>
              <a:rPr lang="en-US" sz="3600" dirty="0"/>
              <a:t>NTRU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=29,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+13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𝑝𝑟h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5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=−2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29)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/>
                  <a:t>We check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𝑝𝑟𝑔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𝑓𝑚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kern="0" dirty="0"/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133600"/>
                <a:ext cx="7924800" cy="2971800"/>
              </a:xfrm>
              <a:prstGeom prst="rect">
                <a:avLst/>
              </a:prstGeom>
              <a:blipFill>
                <a:blip r:embed="rId2"/>
                <a:stretch>
                  <a:fillRect l="-641" t="-4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281754-E1A4-AD4F-BD36-2968469DAFA6}"/>
              </a:ext>
            </a:extLst>
          </p:cNvPr>
          <p:cNvSpPr txBox="1"/>
          <p:nvPr/>
        </p:nvSpPr>
        <p:spPr>
          <a:xfrm>
            <a:off x="703385" y="632460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From Heiko </a:t>
            </a:r>
            <a:r>
              <a:rPr lang="en-US" sz="1200" dirty="0" err="1">
                <a:latin typeface="+mn-lt"/>
              </a:rPr>
              <a:t>Knopse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487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76200"/>
            <a:ext cx="8610600" cy="990600"/>
          </a:xfrm>
        </p:spPr>
        <p:txBody>
          <a:bodyPr/>
          <a:lstStyle/>
          <a:p>
            <a:r>
              <a:rPr lang="en-US" sz="3600" dirty="0"/>
              <a:t>Some NIST Round 3 entries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0448FB-E7AA-8841-925A-51728001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29358"/>
            <a:ext cx="4095009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</a:t>
            </a:r>
          </a:p>
          <a:p>
            <a:pPr lvl="1"/>
            <a:r>
              <a:rPr lang="en-US" sz="1800" dirty="0"/>
              <a:t>Classic </a:t>
            </a:r>
            <a:r>
              <a:rPr lang="en-US" sz="1800" dirty="0" err="1"/>
              <a:t>McEliece</a:t>
            </a:r>
            <a:endParaRPr lang="en-US" sz="1800" dirty="0"/>
          </a:p>
          <a:p>
            <a:pPr lvl="1"/>
            <a:r>
              <a:rPr lang="en-US" sz="1800" dirty="0"/>
              <a:t>CRYSTALS-KYBER</a:t>
            </a:r>
          </a:p>
          <a:p>
            <a:pPr lvl="1"/>
            <a:r>
              <a:rPr lang="en-US" sz="1800" dirty="0"/>
              <a:t>NTRU</a:t>
            </a:r>
          </a:p>
          <a:p>
            <a:pPr lvl="1"/>
            <a:r>
              <a:rPr lang="en-US" sz="1800" dirty="0"/>
              <a:t>SABER</a:t>
            </a:r>
          </a:p>
          <a:p>
            <a:pPr indent="-285750"/>
            <a:r>
              <a:rPr lang="en-US" sz="1800" dirty="0"/>
              <a:t>Digital Signatures</a:t>
            </a:r>
          </a:p>
          <a:p>
            <a:pPr lvl="1"/>
            <a:r>
              <a:rPr lang="en-US" sz="1800" dirty="0"/>
              <a:t>CRYSTALS-DILITHIUM</a:t>
            </a:r>
          </a:p>
          <a:p>
            <a:pPr lvl="1"/>
            <a:r>
              <a:rPr lang="en-US" sz="1800" dirty="0"/>
              <a:t>FALCON</a:t>
            </a:r>
          </a:p>
          <a:p>
            <a:pPr lvl="1"/>
            <a:r>
              <a:rPr lang="en-US" sz="1800" dirty="0"/>
              <a:t>Rainbow</a:t>
            </a:r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8" name="AutoShape 7" descr="{\displaystyle n=6960,k=5413,t=119}">
            <a:extLst>
              <a:ext uri="{FF2B5EF4-FFF2-40B4-BE49-F238E27FC236}">
                <a16:creationId xmlns:a16="http://schemas.microsoft.com/office/drawing/2014/main" id="{86637895-8E92-3148-9B71-414C9410BE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7911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F988997-E320-5B4D-AEA8-57888CD0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96" y="1600200"/>
            <a:ext cx="4790704" cy="347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Public-Key Encryption/KEMs (Alternates)</a:t>
            </a:r>
          </a:p>
          <a:p>
            <a:pPr lvl="1"/>
            <a:r>
              <a:rPr lang="en-US" sz="1800" dirty="0"/>
              <a:t>BIKE;</a:t>
            </a:r>
          </a:p>
          <a:p>
            <a:pPr lvl="1"/>
            <a:r>
              <a:rPr lang="en-US" sz="1800" dirty="0" err="1"/>
              <a:t>FrodoKEM</a:t>
            </a:r>
            <a:endParaRPr lang="en-US" sz="1800" dirty="0"/>
          </a:p>
          <a:p>
            <a:pPr lvl="1"/>
            <a:r>
              <a:rPr lang="en-US" sz="1800" dirty="0"/>
              <a:t>HQC</a:t>
            </a:r>
          </a:p>
          <a:p>
            <a:pPr lvl="1"/>
            <a:r>
              <a:rPr lang="en-US" sz="1800" dirty="0"/>
              <a:t>NTRU Prime</a:t>
            </a:r>
          </a:p>
          <a:p>
            <a:pPr lvl="1"/>
            <a:r>
              <a:rPr lang="en-US" sz="1800" dirty="0"/>
              <a:t>SIKE</a:t>
            </a:r>
          </a:p>
          <a:p>
            <a:r>
              <a:rPr lang="en-US" sz="1800" dirty="0"/>
              <a:t>Digital Signatures</a:t>
            </a:r>
          </a:p>
          <a:p>
            <a:pPr lvl="1"/>
            <a:r>
              <a:rPr lang="en-US" sz="1800" dirty="0" err="1"/>
              <a:t>GeMSS</a:t>
            </a:r>
            <a:endParaRPr lang="en-US" sz="1800" dirty="0"/>
          </a:p>
          <a:p>
            <a:pPr lvl="1"/>
            <a:r>
              <a:rPr lang="en-US" sz="1800" dirty="0"/>
              <a:t>Picnic</a:t>
            </a:r>
          </a:p>
          <a:p>
            <a:pPr lvl="1"/>
            <a:r>
              <a:rPr lang="en-US" sz="1800" dirty="0"/>
              <a:t>SPHINCS+</a:t>
            </a:r>
            <a:br>
              <a:rPr lang="en-US" sz="1600" dirty="0"/>
            </a:br>
            <a:endParaRPr lang="en-US" sz="1600" dirty="0"/>
          </a:p>
          <a:p>
            <a:endParaRPr lang="en-US" sz="2000" dirty="0"/>
          </a:p>
          <a:p>
            <a:pPr>
              <a:lnSpc>
                <a:spcPct val="90000"/>
              </a:lnSpc>
            </a:pPr>
            <a:endParaRPr lang="en-US" sz="2400" kern="0" dirty="0"/>
          </a:p>
          <a:p>
            <a:pPr>
              <a:lnSpc>
                <a:spcPct val="90000"/>
              </a:lnSpc>
            </a:pPr>
            <a:endParaRPr lang="en-US" sz="24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2014A-0DDF-05FC-7174-34F37E70DFB1}"/>
              </a:ext>
            </a:extLst>
          </p:cNvPr>
          <p:cNvSpPr txBox="1"/>
          <p:nvPr/>
        </p:nvSpPr>
        <p:spPr>
          <a:xfrm>
            <a:off x="381000" y="5410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Winner: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Dilithium (signing), Kyber (key-encapsulation) </a:t>
            </a:r>
          </a:p>
        </p:txBody>
      </p:sp>
    </p:spTree>
    <p:extLst>
      <p:ext uri="{BB962C8B-B14F-4D97-AF65-F5344CB8AC3E}">
        <p14:creationId xmlns:p14="http://schemas.microsoft.com/office/powerpoint/2010/main" val="11111598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77785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Some common features of Dilithium and Kyber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Ring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in both cases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Kyber</a:t>
                </a: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for Dilithium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So, the same modular arithmetic we all grew up with.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128 primitive) 256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roots of unity (You are not expected to understand this).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128 quadratics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there is a primitive (and hence 256 primitive) 512th roots of unity 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factors into coprime 256 linear polys </a:t>
                </a:r>
              </a:p>
              <a:p>
                <a:pPr marL="815579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Allows us to perform a “Number Theory Transform” that turns convolution into pointwise multiplication for ring operations giving a nice speedup</a:t>
                </a:r>
              </a:p>
              <a:p>
                <a:pPr marL="7104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Arial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724400"/>
              </a:xfrm>
              <a:prstGeom prst="rect">
                <a:avLst/>
              </a:prstGeom>
              <a:blipFill>
                <a:blip r:embed="rId2"/>
                <a:stretch>
                  <a:fillRect l="-1664" t="-1609" r="-19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489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33763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&gt;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≥0</m:t>
                    </m:r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even;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odd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else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𝛼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3400" y="1752600"/>
                <a:ext cx="8153400" cy="4267200"/>
              </a:xfrm>
              <a:prstGeom prst="rect">
                <a:avLst/>
              </a:prstGeom>
              <a:blipFill>
                <a:blip r:embed="rId2"/>
                <a:stretch>
                  <a:fillRect l="-171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85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935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5637" y="1752600"/>
                <a:ext cx="8457363" cy="4114800"/>
              </a:xfrm>
              <a:prstGeom prst="rect">
                <a:avLst/>
              </a:prstGeom>
              <a:blipFill>
                <a:blip r:embed="rId2"/>
                <a:stretch>
                  <a:fillRect l="-1649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17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99776" y="76200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examples (second shows roundoff edge case)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534400" cy="457200"/>
              </a:xfrm>
              <a:prstGeom prst="rect">
                <a:avLst/>
              </a:prstGeom>
              <a:blipFill>
                <a:blip r:embed="rId2"/>
                <a:stretch>
                  <a:fillRect l="-1488" t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𝒎𝒐𝒅</m:t>
                                    </m:r>
                                  </m:e>
                                  <m:sup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6E2032C-D5CC-E303-828A-9915E03F9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7660322"/>
                  </p:ext>
                </p:extLst>
              </p:nvPr>
            </p:nvGraphicFramePr>
            <p:xfrm>
              <a:off x="609600" y="2209800"/>
              <a:ext cx="7633221" cy="212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257">
                      <a:extLst>
                        <a:ext uri="{9D8B030D-6E8A-4147-A177-3AD203B41FA5}">
                          <a16:colId xmlns:a16="http://schemas.microsoft.com/office/drawing/2014/main" val="1533206756"/>
                        </a:ext>
                      </a:extLst>
                    </a:gridCol>
                    <a:gridCol w="918743">
                      <a:extLst>
                        <a:ext uri="{9D8B030D-6E8A-4147-A177-3AD203B41FA5}">
                          <a16:colId xmlns:a16="http://schemas.microsoft.com/office/drawing/2014/main" val="1266223407"/>
                        </a:ext>
                      </a:extLst>
                    </a:gridCol>
                    <a:gridCol w="699021">
                      <a:extLst>
                        <a:ext uri="{9D8B030D-6E8A-4147-A177-3AD203B41FA5}">
                          <a16:colId xmlns:a16="http://schemas.microsoft.com/office/drawing/2014/main" val="186304192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641911029"/>
                        </a:ext>
                      </a:extLst>
                    </a:gridCol>
                    <a:gridCol w="1832949">
                      <a:extLst>
                        <a:ext uri="{9D8B030D-6E8A-4147-A177-3AD203B41FA5}">
                          <a16:colId xmlns:a16="http://schemas.microsoft.com/office/drawing/2014/main" val="3135885596"/>
                        </a:ext>
                      </a:extLst>
                    </a:gridCol>
                    <a:gridCol w="803193">
                      <a:extLst>
                        <a:ext uri="{9D8B030D-6E8A-4147-A177-3AD203B41FA5}">
                          <a16:colId xmlns:a16="http://schemas.microsoft.com/office/drawing/2014/main" val="3805361640"/>
                        </a:ext>
                      </a:extLst>
                    </a:gridCol>
                    <a:gridCol w="716658">
                      <a:extLst>
                        <a:ext uri="{9D8B030D-6E8A-4147-A177-3AD203B41FA5}">
                          <a16:colId xmlns:a16="http://schemas.microsoft.com/office/drawing/2014/main" val="1225468695"/>
                        </a:ext>
                      </a:extLst>
                    </a:gridCol>
                  </a:tblGrid>
                  <a:tr h="643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82" t="-1961" r="-674359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722" t="-1961" r="-630556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545" t="-1961" r="-725455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4887" t="-1961" r="-200000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417" t="-1961" r="-84722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667" t="-1961" r="-93651" b="-24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895" t="-1961" r="-3509" b="-2431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0413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8361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76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4645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5231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53546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53023" y="2147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SHAKE-256/SHAKE-128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𝑅𝐴𝑊𝑆𝐻𝐴𝐾𝐸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te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𝐾𝐸𝐶𝐶𝐴𝐾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1024</m:t>
                        </m:r>
                      </m:e>
                    </m:d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11,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1024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599" y="1981200"/>
                <a:ext cx="7831853" cy="4495800"/>
              </a:xfrm>
              <a:prstGeom prst="rect">
                <a:avLst/>
              </a:prstGeom>
              <a:blipFill>
                <a:blip r:embed="rId2"/>
                <a:stretch>
                  <a:fillRect l="-1783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5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∙13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primitive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𝑡h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root)  but no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512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factors into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coprime quadratic factors of the form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=−1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 </m:t>
                    </m:r>
                    <m:nary>
                      <m:naryPr>
                        <m:chr m:val="∏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127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2∙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𝑏𝑖𝑡𝑟𝑒𝑣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reverses the bit order in a 7-bit byte,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129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17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𝜁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=1753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primitive 512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root of unity,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p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13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10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1)=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13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3∙11∙31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Because of this, an analog of the Chinese remainder theorem holds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905000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746" t="-1917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2FD5B-06F0-3E29-35E7-AA2116231E34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Number Theory Transform (NTT)</a:t>
            </a:r>
          </a:p>
        </p:txBody>
      </p:sp>
    </p:spTree>
    <p:extLst>
      <p:ext uri="{BB962C8B-B14F-4D97-AF65-F5344CB8AC3E}">
        <p14:creationId xmlns:p14="http://schemas.microsoft.com/office/powerpoint/2010/main" val="41077351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3A82-3CCB-23FD-92C7-52AA917D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↦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lang="en-US" sz="20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𝑚𝑜𝑑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𝑟𝑒𝑣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𝑟𝑒𝑣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127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...,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255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𝑟𝑒𝑣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CD7F0B2C-E84D-61CD-8684-828A81AA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25385" y="1981200"/>
                <a:ext cx="8293230" cy="4419600"/>
              </a:xfrm>
              <a:prstGeom prst="rect">
                <a:avLst/>
              </a:prstGeom>
              <a:blipFill>
                <a:blip r:embed="rId2"/>
                <a:stretch>
                  <a:fillRect l="-1529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D1571-0F5F-6B26-60E5-081FF85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A176F7-2CB1-377E-DC99-C2FDEF2294BA}"/>
              </a:ext>
            </a:extLst>
          </p:cNvPr>
          <p:cNvSpPr txBox="1">
            <a:spLocks/>
          </p:cNvSpPr>
          <p:nvPr/>
        </p:nvSpPr>
        <p:spPr>
          <a:xfrm>
            <a:off x="533400" y="158262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29523938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Minkowski’s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lattice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convex, centrally symmetric region. 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then S has a non-zero lattice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first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simple lattice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Represent a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Define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the property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that 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kern="0">
                            <a:latin typeface="Cambria Math" panose="02040503050406030204" pitchFamily="18" charset="0"/>
                          </a:rPr>
                          <m:t> …,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 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finally, note that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Similarly, if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ker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are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 1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800" i="1" ker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at least two,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all corresponding coordinates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1800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equal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Thus, </a:t>
                </a:r>
                <a14:m>
                  <m:oMath xmlns:m="http://schemas.openxmlformats.org/officeDocument/2006/math"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kern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But since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So, the result holds for the simple lattice. Suppose 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genetated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put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…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kern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kern="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0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𝑣𝑜𝑙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18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simple lattice result thus implies the general theorem.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b="0" kern="0" dirty="0"/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617133"/>
                <a:ext cx="8534400" cy="5105400"/>
              </a:xfrm>
              <a:prstGeom prst="rect">
                <a:avLst/>
              </a:prstGeom>
              <a:blipFill>
                <a:blip r:embed="rId2"/>
                <a:stretch>
                  <a:fillRect l="-744" t="-1489" r="-11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236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template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</a:t>
                </a: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b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∧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||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′</m:t>
                          </m:r>
                        </m:sup>
                      </m:sSubSup>
                      <m:r>
                        <a:rPr lang="en-US" sz="1800" b="1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76200" y="1600200"/>
                <a:ext cx="4571999" cy="4191000"/>
              </a:xfrm>
              <a:prstGeom prst="rect">
                <a:avLst/>
              </a:prstGeom>
              <a:blipFill>
                <a:blip r:embed="rId2"/>
                <a:stretch>
                  <a:fillRect l="-277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019E-2895-F405-0829-8F84F003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𝒛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∨</m:t>
                    </m:r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5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𝑙𝑜𝑤𝑏𝑖𝑡𝑠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𝐴𝑦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𝑐𝑠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535353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35353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−</m:t>
                      </m:r>
                      <m:r>
                        <a:rPr lang="en-US" i="1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227138" lvl="3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z=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67603A31-A6F6-F26B-D20C-8A19180B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134556" y="1619956"/>
                <a:ext cx="4953000" cy="4191000"/>
              </a:xfrm>
              <a:prstGeom prst="rect">
                <a:avLst/>
              </a:prstGeom>
              <a:blipFill>
                <a:blip r:embed="rId3"/>
                <a:stretch>
                  <a:fillRect l="-2302" t="-1813" r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410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67F6-0F00-57A4-D3E5-D1585E82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6C940B-EF7B-4C9E-6CE5-84FEB8DC0366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l-GR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Write coefficients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𝐰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𝒘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 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≤60</m:t>
                    </m:r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Set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if any coefficient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any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reject and start over.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sz="1800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b="1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𝑙𝑜𝑤𝑏𝑖𝑡𝑠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b="1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 chosen so that expected number of rejections in 4 and 5 is between 4 and 7</a:t>
                </a:r>
                <a:b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</a:b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AF18CDC-F8E7-0276-991F-8AE493C1C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blipFill>
                <a:blip r:embed="rId2"/>
                <a:stretch>
                  <a:fillRect l="-1802" t="-1719" b="-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766F5-1FD3-050B-EC39-9D6CBDD8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407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257F-A6BA-7743-624A-C028D8643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BE7EA-848C-1DBD-CE3C-6CF041A116A9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security argument - 2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When verifying</a:t>
                </a: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𝒛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𝒕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𝒚</m:t>
                    </m:r>
                    <m:r>
                      <a:rPr lang="en-US" b="1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𝟐</m:t>
                        </m:r>
                      </m:sub>
                    </m:sSub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we need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 follows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𝑙𝑜𝑤𝑏𝑖𝑡𝑠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𝒚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</a:t>
                </a: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coefficients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𝒔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never causes a carry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the </a:t>
                </a:r>
                <a:r>
                  <a:rPr lang="en-US" sz="1800" dirty="0" err="1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lowbits</a:t>
                </a:r>
                <a:r>
                  <a:rPr lang="en-US" sz="180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and,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𝒛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𝒕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h𝑖𝑔h𝑏𝑖𝑡𝑠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r>
                          <a:rPr lang="en-US" sz="1800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𝒚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E739703-9CFA-E99A-D035-7260CDFD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524000"/>
                <a:ext cx="8458199" cy="4419600"/>
              </a:xfrm>
              <a:prstGeom prst="rect">
                <a:avLst/>
              </a:prstGeom>
              <a:blipFill>
                <a:blip r:embed="rId2"/>
                <a:stretch>
                  <a:fillRect l="-1802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77C97-36F0-105D-2152-821F98D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85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900-FC19-F69C-1F01-6D26AAEA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7A1BC7-C34B-AC21-97DE-435AE600E891}"/>
              </a:ext>
            </a:extLst>
          </p:cNvPr>
          <p:cNvSpPr txBox="1">
            <a:spLocks/>
          </p:cNvSpPr>
          <p:nvPr/>
        </p:nvSpPr>
        <p:spPr>
          <a:xfrm>
            <a:off x="304801" y="2286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E6373AA1-DD19-F8DB-C30A-02EB839800E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Remember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randomly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vector of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entries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has random coefficients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is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a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vector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of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dimension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with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entries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from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has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coefficients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1" y="1924872"/>
                <a:ext cx="8382000" cy="1275528"/>
              </a:xfrm>
              <a:prstGeom prst="rect">
                <a:avLst/>
              </a:prstGeom>
              <a:blipFill>
                <a:blip r:embed="rId2"/>
                <a:stretch>
                  <a:fillRect l="-1667" t="-490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8F937-876F-93D9-8425-0CCBD173FB38}"/>
                  </a:ext>
                </a:extLst>
              </p:cNvPr>
              <p:cNvSpPr txBox="1"/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Sign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Ay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return(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57625-D5D6-B07B-FF75-D189C67D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25556"/>
                <a:ext cx="3505200" cy="2133600"/>
              </a:xfrm>
              <a:prstGeom prst="rect">
                <a:avLst/>
              </a:prstGeom>
              <a:blipFill>
                <a:blip r:embed="rId3"/>
                <a:stretch>
                  <a:fillRect l="-1805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86205-13D7-0E23-9C44-FE812F6FA92A}"/>
                  </a:ext>
                </a:extLst>
              </p:cNvPr>
              <p:cNvSpPr txBox="1"/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800" dirty="0"/>
                  <a:t>Verify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highbits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Az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1800" dirty="0"/>
              </a:p>
              <a:p>
                <a:pPr lvl="1"/>
                <a:r>
                  <a:rPr lang="en-US" sz="1800" dirty="0"/>
                  <a:t>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7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515E5-724F-D7D3-D5AA-BB86CB66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62400"/>
                <a:ext cx="3868061" cy="2029599"/>
              </a:xfrm>
              <a:prstGeom prst="rect">
                <a:avLst/>
              </a:prstGeom>
              <a:blipFill>
                <a:blip r:embed="rId4"/>
                <a:stretch>
                  <a:fillRect l="-1639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555DE-DB60-D70E-8D6B-7113CA7F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425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1942"/>
            <a:ext cx="67103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(less simplified)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=8380417,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=5,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=275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from random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selected at 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consists of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with coefficients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Public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Private key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For the sake of compression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a seed and SHAKE-256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736410"/>
                <a:ext cx="8327204" cy="3445190"/>
              </a:xfrm>
              <a:prstGeom prst="rect">
                <a:avLst/>
              </a:prstGeom>
              <a:blipFill>
                <a:blip r:embed="rId2"/>
                <a:stretch>
                  <a:fillRect l="-2287" t="-183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6306D-808E-224E-C9CE-F65672DAC6CB}"/>
              </a:ext>
            </a:extLst>
          </p:cNvPr>
          <p:cNvSpPr txBox="1"/>
          <p:nvPr/>
        </p:nvSpPr>
        <p:spPr>
          <a:xfrm>
            <a:off x="4229100" y="3095954"/>
            <a:ext cx="65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7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F44F-D5DB-54CF-CFD0-BF242D8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19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295400" y="4572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Sign(pk,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sk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M)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=⊥) {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 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𝐴𝑦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=⊥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Signature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</a:p>
              <a:p>
                <a:pPr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Real Dilithium uses a number of functions to generate A from a seed.  It also has a hedged version and a deterministic version.  The hedged version avoids some possible side channels.</a:t>
                </a: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08398" y="1648771"/>
                <a:ext cx="8237483" cy="4752029"/>
              </a:xfrm>
              <a:prstGeom prst="rect">
                <a:avLst/>
              </a:prstGeom>
              <a:blipFill>
                <a:blip r:embed="rId2"/>
                <a:stretch>
                  <a:fillRect l="-1541" t="-15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103F0-2CBB-9845-D6DB-C38C31C5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76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30332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Verify(pk,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M,z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c) --- simplified</a:t>
                </a: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true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−256(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otherwise return false</a:t>
                </a: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4878" y="2437577"/>
                <a:ext cx="8923283" cy="1614765"/>
              </a:xfrm>
              <a:prstGeom prst="rect">
                <a:avLst/>
              </a:prstGeom>
              <a:blipFill>
                <a:blip r:embed="rId2"/>
                <a:stretch>
                  <a:fillRect l="-170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83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// Calculate c(x), coefficients are 1, -1 or 0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𝑠𝑎𝑚𝑝𝑙𝑒𝑖𝑛𝑏𝑎𝑙𝑙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≔0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k=8;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=256−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k++</a:t>
                </a: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(−1)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𝜌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[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𝜏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+256]</m:t>
                          </m:r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c</a:t>
                </a: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1905000"/>
                <a:ext cx="7841892" cy="4495800"/>
              </a:xfrm>
              <a:prstGeom prst="rect">
                <a:avLst/>
              </a:prstGeom>
              <a:blipFill>
                <a:blip r:embed="rId2"/>
                <a:stretch>
                  <a:fillRect l="-1618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05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𝑠𝑒h𝑖𝑛𝑡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𝑑𝑒𝑐𝑜𝑚𝑝𝑜𝑠𝑒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&gt;0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==1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0</m:t>
                    </m:r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 return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18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47700" y="1752600"/>
                <a:ext cx="7848600" cy="4403690"/>
              </a:xfrm>
              <a:prstGeom prst="rect">
                <a:avLst/>
              </a:prstGeom>
              <a:blipFill>
                <a:blip r:embed="rId2"/>
                <a:stretch>
                  <a:fillRect l="-1452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114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𝑅𝑒𝑗𝑁𝑇𝑇𝑃𝑜𝑙𝑦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 // returns NTT polynomial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𝑐𝑜𝑒𝑓𝑓𝐹𝑟𝑜𝑚𝑇h𝑟𝑒𝑒𝐵𝑦𝑡𝑒𝑠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128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+=3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then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𝐵𝑜𝑢𝑛𝑑𝑒𝑑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𝑃𝑜𝑙𝑦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𝐶𝑜𝑒𝑓𝑓𝐹𝑟𝑜𝑚𝐻𝑎𝑙𝑓𝐵𝑦𝑡𝑒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/16⇃,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194526"/>
                <a:ext cx="7851954" cy="5334000"/>
              </a:xfrm>
              <a:prstGeom prst="rect">
                <a:avLst/>
              </a:prstGeom>
              <a:blipFill>
                <a:blip r:embed="rId2"/>
                <a:stretch>
                  <a:fillRect l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12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q-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ary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lattices and other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 lattice,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called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sz="2000" kern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ary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ker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(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 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set of linearly independent vectors,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Solving CVP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chosen uniformly at random is as hard as worse case CVP.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905000"/>
                <a:ext cx="8305800" cy="4343400"/>
              </a:xfrm>
              <a:prstGeom prst="rect">
                <a:avLst/>
              </a:prstGeom>
              <a:blipFill>
                <a:blip r:embed="rId2"/>
                <a:stretch>
                  <a:fillRect l="-917" t="-1749" r="-13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895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623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𝑙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𝑅𝑒𝑗𝑁𝑇𝑇𝑃𝑜𝑙𝑦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𝐼𝑛𝑡𝑒𝑔𝑒𝑟𝑇𝑜𝐵𝑖𝑡𝑠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, 8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𝐼𝑁𝑡𝑒𝑔𝑒𝑟𝑇𝑜𝐵𝑖𝑡𝑠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,8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𝑟𝑒𝑡𝑢𝑟𝑛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(r=0; r&lt;l; r++)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,16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r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𝑅𝑒𝑗𝐵𝑜𝑢𝑛𝑑𝑒𝑑𝑃𝑜𝑙𝑦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16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𝑟𝑒𝑡𝑢𝑟𝑛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𝑥𝑝𝑎𝑛𝑑𝑀𝑎𝑠𝑘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𝑏𝑖𝑡𝑙𝑒𝑛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𝐼𝑛𝑡𝑒𝑔𝑒𝑟𝑇𝑜𝐵𝑖𝑡𝑠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,16)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,…,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𝐵𝑖𝑡𝑈𝑛𝑝𝑎𝑐𝑘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s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257378"/>
                <a:ext cx="8067984" cy="5461726"/>
              </a:xfrm>
              <a:prstGeom prst="rect">
                <a:avLst/>
              </a:prstGeom>
              <a:blipFill>
                <a:blip r:embed="rId2"/>
                <a:stretch>
                  <a:fillRect l="-1415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650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---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…,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127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≥1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544638" lvl="5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600200"/>
                <a:ext cx="8191500" cy="4556090"/>
              </a:xfrm>
              <a:prstGeom prst="rect">
                <a:avLst/>
              </a:prstGeom>
              <a:blipFill>
                <a:blip r:embed="rId2"/>
                <a:stretch>
                  <a:fillRect l="-1548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20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12180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Dilithium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 dirty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=256;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𝑤h𝑖𝑙𝑒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&lt;256)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−−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−1)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</m:oMath>
                </a14:m>
                <a:endParaRPr lang="en-US" sz="1800" i="1" dirty="0">
                  <a:solidFill>
                    <a:srgbClr val="535353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+=2∙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=8347861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&lt;256;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28750" lvl="4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70477" y="1599363"/>
                <a:ext cx="8375292" cy="4877637"/>
              </a:xfrm>
              <a:prstGeom prst="rect">
                <a:avLst/>
              </a:prstGeom>
              <a:blipFill>
                <a:blip r:embed="rId2"/>
                <a:stretch>
                  <a:fillRect l="-136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795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 scheme is Fiat-Shamir MSA-DL with aborts.  </a:t>
                </a: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Classic version with discret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 log is:</a:t>
                </a:r>
              </a:p>
              <a:p>
                <a:pPr marL="714375" lvl="1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and verifier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Prover knows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sends commitment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sends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can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Non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nteractive version replaces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hash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6250" y="1789296"/>
                <a:ext cx="8191500" cy="4001904"/>
              </a:xfrm>
              <a:prstGeom prst="rect">
                <a:avLst/>
              </a:prstGeom>
              <a:blipFill>
                <a:blip r:embed="rId2"/>
                <a:stretch>
                  <a:fillRect l="-1858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992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unedited, motivation</a:t>
            </a:r>
            <a:endParaRPr lang="en-US" sz="24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Preliminary lattice version is p</a:t>
                </a:r>
                <a:r>
                  <a:rPr lang="en-US" sz="1800" b="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rover generates: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short coefficients and 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Public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  Private key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generates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“small coefficients”.  Sends commitment 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Verifiers sends challenge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with small coefficients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Prover returns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914400" lvl="1" indent="-4572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Verifier checks coefficients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are small and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 avoid having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leak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signer applies rejection sampling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seed,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generate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Compresses t by dropping low order bits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Signs a message representative,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which is a hash of the public key and the message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Uses a rounded version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Provides a hint,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to help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42516" y="1323644"/>
                <a:ext cx="8809480" cy="5153356"/>
              </a:xfrm>
              <a:prstGeom prst="rect">
                <a:avLst/>
              </a:prstGeom>
              <a:blipFill>
                <a:blip r:embed="rId2"/>
                <a:stretch>
                  <a:fillRect l="-1585" t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341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228600" y="471487"/>
            <a:ext cx="8458199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6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 parameters for security category 5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1457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600" dirty="0"/>
                            <a:t>s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Coefficient range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1187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Dimensions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(8,7)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1457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C05939-6EF7-42DD-900B-39154EDBE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671086"/>
                  </p:ext>
                </p:extLst>
              </p:nvPr>
            </p:nvGraphicFramePr>
            <p:xfrm>
              <a:off x="1219200" y="1524001"/>
              <a:ext cx="5791200" cy="3931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3237506163"/>
                        </a:ext>
                      </a:extLst>
                    </a:gridCol>
                    <a:gridCol w="2485390">
                      <a:extLst>
                        <a:ext uri="{9D8B030D-6E8A-4147-A177-3AD203B41FA5}">
                          <a16:colId xmlns:a16="http://schemas.microsoft.com/office/drawing/2014/main" val="761248529"/>
                        </a:ext>
                      </a:extLst>
                    </a:gridCol>
                    <a:gridCol w="1930400">
                      <a:extLst>
                        <a:ext uri="{9D8B030D-6E8A-4147-A177-3AD203B41FA5}">
                          <a16:colId xmlns:a16="http://schemas.microsoft.com/office/drawing/2014/main" val="1103205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18571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03704" r="-325000" b="-9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8380417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903389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211538" r="-325000" b="-9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# dropped bits from 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68429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00000" r="-325000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300000" r="-79082" b="-7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1858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15385" r="-325000" b="-7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Collision strength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7221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496296" r="-325000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496296" r="-79082" b="-5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496296" r="-1974" b="-5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6517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357778" r="-325000" b="-25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Low order rounding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357778" r="-1974" b="-2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0035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762963" r="-325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12" t="-762963" r="-79082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58" t="-762963" r="-1974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361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896154" r="-325000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Private key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43829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959259" r="-32500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0123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6" t="-1100000" r="-32500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Max # of 1’s in hint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157503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D365C-DC48-7AF4-A078-284C292A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83841"/>
              </p:ext>
            </p:extLst>
          </p:nvPr>
        </p:nvGraphicFramePr>
        <p:xfrm>
          <a:off x="1219200" y="5754835"/>
          <a:ext cx="48006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518">
                  <a:extLst>
                    <a:ext uri="{9D8B030D-6E8A-4147-A177-3AD203B41FA5}">
                      <a16:colId xmlns:a16="http://schemas.microsoft.com/office/drawing/2014/main" val="654791142"/>
                    </a:ext>
                  </a:extLst>
                </a:gridCol>
                <a:gridCol w="1119311">
                  <a:extLst>
                    <a:ext uri="{9D8B030D-6E8A-4147-A177-3AD203B41FA5}">
                      <a16:colId xmlns:a16="http://schemas.microsoft.com/office/drawing/2014/main" val="3391699991"/>
                    </a:ext>
                  </a:extLst>
                </a:gridCol>
                <a:gridCol w="970069">
                  <a:extLst>
                    <a:ext uri="{9D8B030D-6E8A-4147-A177-3AD203B41FA5}">
                      <a16:colId xmlns:a16="http://schemas.microsoft.com/office/drawing/2014/main" val="902327569"/>
                    </a:ext>
                  </a:extLst>
                </a:gridCol>
                <a:gridCol w="845702">
                  <a:extLst>
                    <a:ext uri="{9D8B030D-6E8A-4147-A177-3AD203B41FA5}">
                      <a16:colId xmlns:a16="http://schemas.microsoft.com/office/drawing/2014/main" val="3834089133"/>
                    </a:ext>
                  </a:extLst>
                </a:gridCol>
              </a:tblGrid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ML-DSA-87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9902"/>
                  </a:ext>
                </a:extLst>
              </a:tr>
              <a:tr h="2585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3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Keygen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Keygen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(random)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𝜉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1024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(256, 512, 256) bits respectively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𝜌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𝑃𝑜𝑤𝑒𝑟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𝑅𝑜𝑢𝑛𝑑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𝑝𝑘𝐸𝑛𝑐𝑜𝑑𝑒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𝐵𝑦𝑡𝑒𝑠𝑇𝑜𝐵𝑖𝑡𝑠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𝑠𝑘𝐸𝑛𝑐𝑜𝑑𝑒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0899" y="1896527"/>
                <a:ext cx="8202202" cy="4572000"/>
              </a:xfrm>
              <a:prstGeom prst="rect">
                <a:avLst/>
              </a:prstGeom>
              <a:blipFill>
                <a:blip r:embed="rId2"/>
                <a:stretch>
                  <a:fillRect l="-154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80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262453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Sign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Sign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𝑠𝑘𝑑𝑒𝑐𝑜𝑑𝑒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𝑟𝑛𝑑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while(1) {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𝐸𝑥𝑝𝑎𝑛𝑑𝑀𝑎𝑠𝑘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h𝑖𝑔h𝑏𝑖𝑡𝑠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first 256 and last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 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𝑙𝑜𝑤𝑏𝑖𝑡𝑠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continue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𝑚𝑎𝑘𝑒h𝑖𝑛𝑡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and # 1’s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then </a:t>
                </a:r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break</a:t>
                </a:r>
              </a:p>
              <a:p>
                <a:pPr marL="1087438" lvl="2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𝜅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}</a:t>
                </a:r>
              </a:p>
              <a:p>
                <a:pPr marL="8001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 startAt="9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𝑠𝑖𝑔𝐸𝑛𝑐𝑜𝑑𝑒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92488" y="1066800"/>
                <a:ext cx="8191500" cy="5273858"/>
              </a:xfrm>
              <a:prstGeom prst="rect">
                <a:avLst/>
              </a:prstGeom>
              <a:blipFill>
                <a:blip r:embed="rId2"/>
                <a:stretch>
                  <a:fillRect l="-1238" t="-1202" b="-8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865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73580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Dilithium, Verify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Verify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𝑝𝑘𝑑𝑒𝑐𝑜𝑑𝑒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𝑠𝑖𝑔𝑑𝑒𝑐𝑜𝑑𝑒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𝐸𝑥𝑝𝑎𝑛𝑑𝐴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𝐵𝑦𝑡𝑒𝑠𝑡𝑜𝐵𝑖𝑡𝑠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𝑝𝑘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512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𝑀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512)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first 256 and last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256−2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bits</a:t>
                </a: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𝑆𝑎𝑚𝑝𝑙𝑒𝐵𝑎𝑙𝑙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≔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𝑢𝑠𝑒h𝑖𝑛𝑡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𝑎𝑝𝑝𝑥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 ≔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𝐸𝑛𝑐𝑜𝑑𝑒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∞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𝛽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acc>
                      <m:accPr>
                        <m:chr m:val="̃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and # 1’s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≤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𝜔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0429" y="1670749"/>
                <a:ext cx="7551571" cy="5187251"/>
              </a:xfrm>
              <a:prstGeom prst="rect">
                <a:avLst/>
              </a:prstGeom>
              <a:blipFill>
                <a:blip r:embed="rId2"/>
                <a:stretch>
                  <a:fillRect l="-2017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30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305637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64∙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𝑠h𝑎𝑘𝑒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128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𝜌𝜌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𝑠h𝑎𝑘𝑒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𝑠h𝑎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are different for Kyber and Dilithium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Kyber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based on the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Fujisak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-Okamoto transform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838200" y="2057400"/>
                <a:ext cx="7315200" cy="3733800"/>
              </a:xfrm>
              <a:prstGeom prst="rect">
                <a:avLst/>
              </a:prstGeom>
              <a:blipFill>
                <a:blip r:embed="rId2"/>
                <a:stretch>
                  <a:fillRect l="-190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0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Some simple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Remember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centrally symmetric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convex 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We used this in proving Minkowski’s Theorem.</a:t>
                </a:r>
              </a:p>
              <a:p>
                <a:pPr>
                  <a:lnSpc>
                    <a:spcPct val="90000"/>
                  </a:lnSpc>
                </a:pPr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ball centered at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having radius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kern="0">
                            <a:latin typeface="Cambria Math" panose="02040503050406030204" pitchFamily="18" charset="0"/>
                          </a:rPr>
                          <m:t> 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the coordinates of a vector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with respect to the basis generating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i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00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200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  <m:sup>
                        <m:f>
                          <m:fPr>
                            <m:ctrlP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kumimoji="0" lang="en-US" sz="2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(1,1,…,1)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well as the line joining them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)≥</m:t>
                    </m:r>
                    <m:sSup>
                      <m:sSupPr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result follows from Minkowski’s theorem.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64" y="1828800"/>
                <a:ext cx="7886700" cy="4495800"/>
              </a:xfrm>
              <a:prstGeom prst="rect">
                <a:avLst/>
              </a:prstGeom>
              <a:blipFill>
                <a:blip r:embed="rId2"/>
                <a:stretch>
                  <a:fillRect l="-804" t="-1690" r="-12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977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Parse: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…∈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ℬ</m:t>
                        </m:r>
                      </m:e>
                      <m:sup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=0;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while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+256∙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&lt;19</m:t>
                    </m:r>
                    <m:r>
                      <a:rPr lang="en-US" sz="18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rgbClr val="5353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53535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𝑑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rgbClr val="5353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+=2</m:t>
                      </m:r>
                    </m:oMath>
                  </m:oMathPara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…+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00100" lvl="1" indent="-34290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45970" y="1524000"/>
                <a:ext cx="7988430" cy="4648200"/>
              </a:xfrm>
              <a:prstGeom prst="rect">
                <a:avLst/>
              </a:prstGeom>
              <a:blipFill>
                <a:blip r:embed="rId2"/>
                <a:stretch>
                  <a:fillRect l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4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92AE-56EC-42EE-8939-4F15A48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0E2ACE-0143-191A-A3E8-D068AAA05022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from (Central Binomial)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𝐵𝑦𝑡𝑒𝑇𝑜𝐵𝑖𝑡𝑠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y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[2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e>
                    </m:nary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574675"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{0,1}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central binomial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=10000,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4900≤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≤5100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=4900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(1−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5100−5000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50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5100−5000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</a:t>
                </a:r>
              </a:p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Φ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CDF for normal distribution</a:t>
                </a: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AB03D645-AFEB-FD19-5720-EA53595F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42900" y="1524000"/>
                <a:ext cx="8496300" cy="4648200"/>
              </a:xfrm>
              <a:prstGeom prst="rect">
                <a:avLst/>
              </a:prstGeom>
              <a:blipFill>
                <a:blip r:embed="rId2"/>
                <a:stretch>
                  <a:fillRect l="-1343" r="-1493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27E92-D20D-C7F2-7454-5A76AC29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5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89029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 an array of length 256,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or (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= 0;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&lt; 256; </a:t>
                </a:r>
                <a:r>
                  <a:rPr lang="en-US" sz="2000" b="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1227138" lvl="3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(j=0; j &lt; d;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j++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2)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400175" lvl="4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∙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 bits-to-bytes(b)</a:t>
                </a: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is a byte array of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32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1≤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𝑏𝑦𝑡𝑒𝑠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𝑏𝑖𝑡𝑠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 (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=0; i &lt; 256;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++)</a:t>
                </a:r>
              </a:p>
              <a:p>
                <a:pPr marL="1001713" lvl="2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]∙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𝑜𝑢𝑡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89030" y="1615440"/>
                <a:ext cx="7988429" cy="4648200"/>
              </a:xfrm>
              <a:prstGeom prst="rect">
                <a:avLst/>
              </a:prstGeom>
              <a:blipFill>
                <a:blip r:embed="rId2"/>
                <a:stretch>
                  <a:fillRect l="-1587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1250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4102-8C0C-CDA9-0B1C-0AF3A559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2934DC-5463-49B4-CB08-8DB85A87E3AE}"/>
              </a:ext>
            </a:extLst>
          </p:cNvPr>
          <p:cNvSpPr txBox="1">
            <a:spLocks/>
          </p:cNvSpPr>
          <p:nvPr/>
        </p:nvSpPr>
        <p:spPr>
          <a:xfrm>
            <a:off x="469770" y="37681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 --- samples uniformly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≔0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𝑤h𝑖𝑙𝑒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&lt;256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+256(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𝑚𝑜𝑑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(16)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/16+16(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3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+=3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e>
                    </m:acc>
                  </m:oMath>
                </a14:m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2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7AA450F3-1861-D028-9CED-99EA769E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77785" y="1746359"/>
                <a:ext cx="7988430" cy="3962400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8CD30-6AC6-9DF7-8837-E58EF5B1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8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5459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→↾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→↾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⇃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𝑑𝑒𝑐𝑜𝑚𝑝𝑟𝑒𝑠𝑠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𝑚𝑜𝑑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±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≤↾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⇃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538008" y="1981200"/>
                <a:ext cx="8067984" cy="3962400"/>
              </a:xfrm>
              <a:prstGeom prst="rect">
                <a:avLst/>
              </a:prstGeom>
              <a:blipFill>
                <a:blip r:embed="rId2"/>
                <a:stretch>
                  <a:fillRect l="-1572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06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≥2;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/2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=128;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2099659"/>
                <a:ext cx="7848600" cy="3615341"/>
              </a:xfrm>
              <a:prstGeom prst="rect">
                <a:avLst/>
              </a:prstGeom>
              <a:blipFill>
                <a:blip r:embed="rId3"/>
                <a:stretch>
                  <a:fillRect l="-1777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730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3908" y="246128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NTT for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=127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≤128≤;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=2∙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&lt;256;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+=2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𝑏𝑖𝑡𝑟𝑒𝑣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dirty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−=1</m:t>
                    </m:r>
                  </m:oMath>
                </a14:m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30288" lvl="2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𝑠𝑡𝑎𝑟𝑡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𝑙𝑒𝑛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mod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q</m:t>
                    </m:r>
                    <m:r>
                      <a:rPr lang="en-US" sz="2000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255713" lvl="3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𝑒𝑡𝑎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𝑙𝑒𝑛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 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742950" lvl="1" indent="-28575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</a:t>
                </a:r>
                <a:r>
                  <a:rPr lang="en-US" sz="2000" b="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eturn(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∙3303 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𝑚𝑜𝑑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20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2175859"/>
                <a:ext cx="7848600" cy="3767741"/>
              </a:xfrm>
              <a:prstGeom prst="rect">
                <a:avLst/>
              </a:prstGeom>
              <a:blipFill>
                <a:blip r:embed="rId3"/>
                <a:stretch>
                  <a:fillRect l="-1780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875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=3329,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256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=4,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=2)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Make public key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generate a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Dilithium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-like key (see full version)</a:t>
                </a: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85750" indent="-28575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𝐶𝐷𝐵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]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𝑢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600200"/>
                <a:ext cx="8382000" cy="4566993"/>
              </a:xfrm>
              <a:prstGeom prst="rect">
                <a:avLst/>
              </a:prstGeom>
              <a:blipFill>
                <a:blip r:embed="rId2"/>
                <a:stretch>
                  <a:fillRect l="-1664" t="-278" r="-1210" b="-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295400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(simplified a little)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9659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 simplified a little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Keygen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 (random)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()</a:t>
                </a: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𝑃𝐾𝐸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</a:t>
                </a:r>
                <a:endParaRPr lang="en-US" sz="1800" i="1" dirty="0"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𝑆𝐻𝐴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512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𝑆𝐻𝐴𝐾𝐸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256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 (Note: failure rate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−174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 ML-KEM-1024)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81000" y="1371599"/>
                <a:ext cx="8534400" cy="4876801"/>
              </a:xfrm>
              <a:prstGeom prst="rect">
                <a:avLst/>
              </a:prstGeom>
              <a:blipFill>
                <a:blip r:embed="rId2"/>
                <a:stretch>
                  <a:fillRect l="-1486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6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parameters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59E6B4-A029-2CE5-1073-DA0A8748925A}"/>
              </a:ext>
            </a:extLst>
          </p:cNvPr>
          <p:cNvSpPr txBox="1">
            <a:spLocks/>
          </p:cNvSpPr>
          <p:nvPr/>
        </p:nvSpPr>
        <p:spPr bwMode="ltGray">
          <a:xfrm>
            <a:off x="3657600" y="3291030"/>
            <a:ext cx="51054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ML-KEM-1024 is security category 5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52550-3846-09CF-F312-0B1A731DD5D9}"/>
              </a:ext>
            </a:extLst>
          </p:cNvPr>
          <p:cNvSpPr txBox="1"/>
          <p:nvPr/>
        </p:nvSpPr>
        <p:spPr>
          <a:xfrm>
            <a:off x="408398" y="2467725"/>
            <a:ext cx="1847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424A1-D99F-E701-D142-9EF8CE37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7FA175-7181-0C47-737C-813CC04FAB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734359"/>
                  </p:ext>
                </p:extLst>
              </p:nvPr>
            </p:nvGraphicFramePr>
            <p:xfrm>
              <a:off x="335938" y="1640590"/>
              <a:ext cx="835148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3434">
                      <a:extLst>
                        <a:ext uri="{9D8B030D-6E8A-4147-A177-3AD203B41FA5}">
                          <a16:colId xmlns:a16="http://schemas.microsoft.com/office/drawing/2014/main" val="699373437"/>
                        </a:ext>
                      </a:extLst>
                    </a:gridCol>
                    <a:gridCol w="737052">
                      <a:extLst>
                        <a:ext uri="{9D8B030D-6E8A-4147-A177-3AD203B41FA5}">
                          <a16:colId xmlns:a16="http://schemas.microsoft.com/office/drawing/2014/main" val="134748627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768848445"/>
                        </a:ext>
                      </a:extLst>
                    </a:gridCol>
                    <a:gridCol w="743087">
                      <a:extLst>
                        <a:ext uri="{9D8B030D-6E8A-4147-A177-3AD203B41FA5}">
                          <a16:colId xmlns:a16="http://schemas.microsoft.com/office/drawing/2014/main" val="3117176118"/>
                        </a:ext>
                      </a:extLst>
                    </a:gridCol>
                    <a:gridCol w="704713">
                      <a:extLst>
                        <a:ext uri="{9D8B030D-6E8A-4147-A177-3AD203B41FA5}">
                          <a16:colId xmlns:a16="http://schemas.microsoft.com/office/drawing/2014/main" val="3502184151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3810914127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741657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662064557"/>
                        </a:ext>
                      </a:extLst>
                    </a:gridCol>
                    <a:gridCol w="1268002">
                      <a:extLst>
                        <a:ext uri="{9D8B030D-6E8A-4147-A177-3AD203B41FA5}">
                          <a16:colId xmlns:a16="http://schemas.microsoft.com/office/drawing/2014/main" val="2674406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Alg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379" t="-6897" r="-8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61" t="-6897" r="-64697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305" t="-6897" r="-623729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4545" t="-6897" r="-569091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0896" t="-6897" r="-36716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7778" t="-6897" r="-2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7778" t="-6897" r="-141667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Strength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79235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710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KEM-768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KEM-1024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74899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CE181E-67FB-F05D-D1FF-CBA770463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68068"/>
              </p:ext>
            </p:extLst>
          </p:nvPr>
        </p:nvGraphicFramePr>
        <p:xfrm>
          <a:off x="302443" y="4231640"/>
          <a:ext cx="8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66">
                  <a:extLst>
                    <a:ext uri="{9D8B030D-6E8A-4147-A177-3AD203B41FA5}">
                      <a16:colId xmlns:a16="http://schemas.microsoft.com/office/drawing/2014/main" val="3729535361"/>
                    </a:ext>
                  </a:extLst>
                </a:gridCol>
                <a:gridCol w="1754891">
                  <a:extLst>
                    <a:ext uri="{9D8B030D-6E8A-4147-A177-3AD203B41FA5}">
                      <a16:colId xmlns:a16="http://schemas.microsoft.com/office/drawing/2014/main" val="73537073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7090852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91601835"/>
                    </a:ext>
                  </a:extLst>
                </a:gridCol>
                <a:gridCol w="1216843">
                  <a:extLst>
                    <a:ext uri="{9D8B030D-6E8A-4147-A177-3AD203B41FA5}">
                      <a16:colId xmlns:a16="http://schemas.microsoft.com/office/drawing/2014/main" val="2974646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Encap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Decap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0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KEM-1024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</a:t>
                      </a:r>
                      <a:r>
                        <a:rPr lang="en-US" b="0" dirty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40034"/>
                  </a:ext>
                </a:extLst>
              </a:tr>
            </a:tbl>
          </a:graphicData>
        </a:graphic>
      </p:graphicFrame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7A655EA-0C19-07AC-E1FD-45B19ABDDF68}"/>
              </a:ext>
            </a:extLst>
          </p:cNvPr>
          <p:cNvSpPr txBox="1">
            <a:spLocks/>
          </p:cNvSpPr>
          <p:nvPr/>
        </p:nvSpPr>
        <p:spPr bwMode="ltGray">
          <a:xfrm>
            <a:off x="5105400" y="5791199"/>
            <a:ext cx="3810000" cy="4572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System Font Regular"/>
              <a:buChar char="-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300"/>
              </a:spcBef>
              <a:buClr>
                <a:srgbClr val="000000">
                  <a:lumMod val="60000"/>
                  <a:lumOff val="40000"/>
                </a:srgbClr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Size in bytes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9070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7AB0E6-6E26-40B6-875A-283A3DDFFD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Reduced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&lt;v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v</a:t>
                </a:r>
                <a:r>
                  <a:rPr lang="en-US" sz="20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 is reduced if 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||≦|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and,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−1/2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≦(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≦ 1/2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||</m:t>
                    </m:r>
                    <m:r>
                      <a:rPr lang="en-US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.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469" y="1449745"/>
                <a:ext cx="8153400" cy="1466910"/>
              </a:xfrm>
              <a:blipFill>
                <a:blip r:embed="rId3"/>
                <a:stretch>
                  <a:fillRect l="-778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36F6355-A011-31A4-4666-8058A83F9AFA}"/>
              </a:ext>
            </a:extLst>
          </p:cNvPr>
          <p:cNvGrpSpPr/>
          <p:nvPr/>
        </p:nvGrpSpPr>
        <p:grpSpPr>
          <a:xfrm>
            <a:off x="1066800" y="3047999"/>
            <a:ext cx="6019800" cy="3093905"/>
            <a:chOff x="1066800" y="2971800"/>
            <a:chExt cx="6172200" cy="3276600"/>
          </a:xfrm>
        </p:grpSpPr>
        <p:cxnSp>
          <p:nvCxnSpPr>
            <p:cNvPr id="8" name="Straight Connector 7"/>
            <p:cNvCxnSpPr/>
            <p:nvPr/>
          </p:nvCxnSpPr>
          <p:spPr bwMode="auto">
            <a:xfrm rot="5400000">
              <a:off x="133270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44780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2476500" y="3619500"/>
              <a:ext cx="609600" cy="381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59080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>
              <a:off x="190579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76120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10659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191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5879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Reduced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4655026" y="4228306"/>
              <a:ext cx="2514600" cy="158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770120" y="4114006"/>
              <a:ext cx="2468880" cy="79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5737860" y="3223260"/>
              <a:ext cx="1066800" cy="7162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913120" y="41148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228114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>
              <a:off x="4083526" y="4190206"/>
              <a:ext cx="2438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6428910" y="4114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1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4236" y="3352800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000" kern="0" dirty="0">
                  <a:solidFill>
                    <a:srgbClr val="000000"/>
                  </a:solidFill>
                  <a:latin typeface="Arial"/>
                </a:rPr>
                <a:t>v</a:t>
              </a:r>
              <a:r>
                <a:rPr kumimoji="1" lang="en-US" sz="2000" kern="0" baseline="-25000" dirty="0">
                  <a:solidFill>
                    <a:srgbClr val="000000"/>
                  </a:solidFill>
                  <a:latin typeface="Arial"/>
                </a:rPr>
                <a:t>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28461" y="5879068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Not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/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2A198B-8462-6548-95AC-B9D847066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233" y="5403050"/>
                  <a:ext cx="1326643" cy="626005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/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EEA57A-558E-C842-BC56-FF4834A9F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5469995"/>
                  <a:ext cx="1326643" cy="626005"/>
                </a:xfrm>
                <a:prstGeom prst="rect">
                  <a:avLst/>
                </a:prstGeom>
                <a:blipFill>
                  <a:blip r:embed="rId5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1100187" y="381000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random</a:t>
                </a: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𝜌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973138" lvl="2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𝑗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𝑋𝑂𝐹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𝑆𝑎𝑚𝑝𝑙𝑒𝑃𝑜𝑙𝑦𝐶𝐵𝐷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𝑓𝑜𝑟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=0;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&lt;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++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1198563" lvl="3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𝑖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𝑎𝑚𝑝𝑙𝑒𝑃𝑜𝑙𝑦𝐶𝐷𝐵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𝑃𝑅𝐹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𝜎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++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85800" y="1447800"/>
                <a:ext cx="7649040" cy="4800600"/>
              </a:xfrm>
              <a:prstGeom prst="rect">
                <a:avLst/>
              </a:prstGeom>
              <a:blipFill>
                <a:blip r:embed="rId2"/>
                <a:stretch>
                  <a:fillRect l="-1824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D1C10-16A5-1FDB-6C68-F0521EEC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647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=0;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0:384</m:t>
                            </m:r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+384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+32]</m:t>
                    </m:r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855663" lvl="3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1028700" lvl="4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𝐴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𝑆𝑎𝑚𝑝𝑙𝑒𝑁𝑇𝑇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𝑋𝑂𝐹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𝜌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𝑖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𝑗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3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30238" lvl="2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𝑓𝑜𝑟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=0;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&lt;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;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++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2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𝑖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++</m:t>
                      </m:r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-11430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𝑆𝑎𝑚𝑝𝑙𝑒𝑃𝑜𝑙𝑦𝐶𝐵𝐷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𝑃𝑅𝐹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𝑁𝑇𝑇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𝒖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𝑁𝑇𝑇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  <a:sym typeface="Arial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𝑑𝑒𝑐𝑜𝑑𝑒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𝑡</m:t>
                            </m:r>
                          </m:e>
                        </m:acc>
                      </m:e>
                      <m:sup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𝜇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𝑒𝑛𝑐𝑜𝑑𝑒</m:t>
                        </m:r>
                      </m:e>
                      <m:sub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𝑐𝑜𝑚𝑝𝑟𝑒𝑠𝑠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lvl="1" indent="0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304800" y="1412466"/>
                <a:ext cx="8153400" cy="4871793"/>
              </a:xfrm>
              <a:prstGeom prst="rect">
                <a:avLst/>
              </a:prstGeom>
              <a:blipFill>
                <a:blip r:embed="rId2"/>
                <a:stretch>
                  <a:fillRect l="-1089" t="-260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B13C-FCD5-298F-8008-C6137A1E6F64}"/>
              </a:ext>
            </a:extLst>
          </p:cNvPr>
          <p:cNvSpPr txBox="1"/>
          <p:nvPr/>
        </p:nvSpPr>
        <p:spPr>
          <a:xfrm>
            <a:off x="8530814" y="989704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9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[0:32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[32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𝑢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𝑢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𝑑𝑒𝑐𝑜𝑚𝑝𝑟𝑒𝑠𝑠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𝐵𝑦𝑡𝑒𝐷𝑒𝑐𝑜𝑑𝑒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𝑣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𝐵𝑦𝑡𝑒𝐷𝑒𝑐𝑜𝑑𝑒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∙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𝐵𝑦𝑡𝑒𝐸𝑛𝑐𝑜𝑑𝑒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𝑐𝑜𝑚𝑝𝑟𝑒𝑠𝑠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00075" lvl="1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09600" y="1905000"/>
                <a:ext cx="7848600" cy="4414593"/>
              </a:xfrm>
              <a:prstGeom prst="rect">
                <a:avLst/>
              </a:prstGeom>
              <a:blipFill>
                <a:blip r:embed="rId2"/>
                <a:stretch>
                  <a:fillRect l="-1777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952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339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2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𝐾𝑒𝑦𝑔𝑒𝑛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256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 (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random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𝐾𝑒𝑦𝐺𝑒𝑛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;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|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z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return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𝑠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generated from seed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714375" lvl="1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𝑑𝑘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𝑃𝐾𝐸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75488" y="1676400"/>
                <a:ext cx="8193024" cy="4252096"/>
              </a:xfrm>
              <a:prstGeom prst="rect">
                <a:avLst/>
              </a:prstGeom>
              <a:blipFill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E58594-4A72-7441-87D5-BB387BA7464D}"/>
              </a:ext>
            </a:extLst>
          </p:cNvPr>
          <p:cNvSpPr txBox="1">
            <a:spLocks/>
          </p:cNvSpPr>
          <p:nvPr/>
        </p:nvSpPr>
        <p:spPr>
          <a:xfrm>
            <a:off x="1126145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ECC93-E6B6-BD39-6A12-980BF7FE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A4CD8-D53A-92A2-830C-31EF1AAF890E}"/>
              </a:ext>
            </a:extLst>
          </p:cNvPr>
          <p:cNvSpPr txBox="1"/>
          <p:nvPr/>
        </p:nvSpPr>
        <p:spPr>
          <a:xfrm>
            <a:off x="4114800" y="2974312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9877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sz="4000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sz="4000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8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𝐾𝐸𝑀𝑒𝑛𝑐𝑎𝑝𝑠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𝐾𝐸𝑀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is a random 32-byte value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𝑟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914400" y="2133601"/>
                <a:ext cx="7658100" cy="3047999"/>
              </a:xfrm>
              <a:prstGeom prst="rect">
                <a:avLst/>
              </a:prstGeom>
              <a:blipFill>
                <a:blip r:embed="rId2"/>
                <a:stretch>
                  <a:fillRect l="-182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6498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en-US" b="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Kyber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𝐾𝐸𝑀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𝑐𝑎𝑝𝑠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0:384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𝑒𝑘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384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:768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+32</m:t>
                        </m:r>
                      </m:e>
                    </m:d>
                  </m:oMath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h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[768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+32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768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+64]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𝑑𝑘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64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768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+96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𝐷𝑒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𝑑𝑘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𝐺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𝐾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𝑧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||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32)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𝐸𝑛𝑐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𝑃𝐾𝐸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𝑐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 return K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else error</a:t>
                </a:r>
              </a:p>
              <a:p>
                <a:pPr marL="685800" lvl="1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+mj-lt"/>
                  <a:buAutoNum type="arabicPeriod"/>
                </a:pPr>
                <a:endParaRPr lang="en-US" sz="135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457200" y="1935930"/>
                <a:ext cx="8153400" cy="3810001"/>
              </a:xfrm>
              <a:prstGeom prst="rect">
                <a:avLst/>
              </a:prstGeom>
              <a:blipFill>
                <a:blip r:embed="rId2"/>
                <a:stretch>
                  <a:fillRect l="-171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A2322-E930-33DE-D830-CFC446FF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788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2D14-8735-D658-4FAE-4528F148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808D75-9F31-E3B7-EC9A-E6C09A63A8B2}"/>
              </a:ext>
            </a:extLst>
          </p:cNvPr>
          <p:cNvSpPr txBox="1">
            <a:spLocks/>
          </p:cNvSpPr>
          <p:nvPr/>
        </p:nvSpPr>
        <p:spPr>
          <a:xfrm>
            <a:off x="914400" y="319087"/>
            <a:ext cx="6405513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Kyber Notes</a:t>
            </a:r>
            <a:endParaRPr lang="en-US" sz="2700" b="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Define</a:t>
                </a:r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⁡[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=1, 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𝒆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𝑨𝒔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𝒆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;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=1, </m:t>
                            </m:r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×</m:t>
                                </m:r>
                                <m:r>
                                  <a:rPr lang="en-US" i="1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;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←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𝑚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𝐴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𝒃</m:t>
                        </m:r>
                      </m:e>
                    </m:d>
                    <m:r>
                      <a:rPr lang="en-US" b="0" i="0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]|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 For all adversaries, A, there are adversaries, B, C: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𝐶𝑃𝐴𝑃𝐾𝐸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𝑐𝑝𝑎</m:t>
                        </m:r>
                      </m:sup>
                    </m:sSubSup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classical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≤2</m:t>
                    </m:r>
                  </m:oMath>
                </a14:m>
                <a:r>
                  <a:rPr lang="en-US" dirty="0">
                    <a:solidFill>
                      <a:srgbClr val="535353"/>
                    </a:solidFill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+1,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𝑚𝑙𝑤𝑒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+4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Theorem</a:t>
                </a:r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Suppose XOF and G are random oracles. For any quantum adversary, A, that make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535353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to random oracles XOF, H, G there are adversaries B, C of the same running time: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𝑘𝑦𝑏𝑒𝑟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𝐶𝐶𝐴𝐾𝐸𝑀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𝑐𝑐𝑎</m:t>
                        </m:r>
                      </m:sup>
                    </m:sSubSup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≤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4</m:t>
                    </m:r>
                    <m:sSub>
                      <m:sSub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𝑅𝑂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𝑨𝒅𝒗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+1,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𝜂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𝑚𝑙𝑤𝑒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𝐵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𝑨𝒅𝒗</m:t>
                        </m:r>
                      </m:e>
                      <m:sub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sub>
                      <m:sup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𝑝𝑟</m:t>
                        </m:r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8</m:t>
                    </m:r>
                    <m:r>
                      <a:rPr lang="en-US" i="1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𝛿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Arial"/>
                              </a:rPr>
                              <m:t>𝑅𝑂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48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3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D1A0A2C0-645A-1DDB-B3D2-BCED5B26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228600" y="1333499"/>
                <a:ext cx="8686800" cy="4914901"/>
              </a:xfrm>
              <a:prstGeom prst="rect">
                <a:avLst/>
              </a:prstGeom>
              <a:blipFill>
                <a:blip r:embed="rId2"/>
                <a:stretch>
                  <a:fillRect l="-1460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1B4F-B0CD-E51A-908A-400315E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5715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FD1F-EA1D-2F77-CF78-A663C7F2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>
            <a:extLst>
              <a:ext uri="{FF2B5EF4-FFF2-40B4-BE49-F238E27FC236}">
                <a16:creationId xmlns:a16="http://schemas.microsoft.com/office/drawing/2014/main" id="{8CE32A1E-E5BD-8CF4-511A-F0A6DE1B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86138B35-A1D2-D8DD-5567-87D193E9F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5185-C081-E9EA-A0FB-1F23ACAA2104}"/>
              </a:ext>
            </a:extLst>
          </p:cNvPr>
          <p:cNvSpPr txBox="1"/>
          <p:nvPr/>
        </p:nvSpPr>
        <p:spPr>
          <a:xfrm>
            <a:off x="304800" y="1401887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 Blum-Kalai-Wasserman (BKW) algorithm is a combinatorial algorithm used to solve the Learning With Errors (LWE).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attack typically involves two main phases: 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Reduction Phase: This phase progressively reduces the dimension of the LWE/LWR problem, essentially trying to simplify the equations involved. This is achieved by combining samples (vectors with associated 'noise' or errors) in a way that eliminates certain positions in the vectors, albeit at the cost of increasing the noise in the remaining positions.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Solving Phase: Once the problem is reduced to a manageable size, the remaining entries of the secret are recovered. This often involves techniques like hypothesis testing to distinguish the correct guess of the secret sub-vector from incorrect ones.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490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968780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LLL Theorem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886" y="1447800"/>
            <a:ext cx="7607968" cy="4419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L be the n-dimensional lattice generated by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and l the length of the shortest vector in L.  The LLL algorithm produces a reduced basis &lt;b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of L.</a:t>
            </a:r>
          </a:p>
          <a:p>
            <a:pPr lvl="1">
              <a:lnSpc>
                <a:spcPct val="9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1/n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(n-1)/2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… ||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 ≦ 2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n(n-1)/4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D.</a:t>
            </a:r>
          </a:p>
          <a:p>
            <a:pPr marL="1257300" lvl="2" indent="-457200">
              <a:lnSpc>
                <a:spcPct val="90000"/>
              </a:lnSpc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 ||b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≤C algorithm takes O(n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lg(C)) .</a:t>
            </a:r>
          </a:p>
          <a:p>
            <a:pPr marL="1257300" lvl="2" indent="-457200">
              <a:lnSpc>
                <a:spcPct val="90000"/>
              </a:lnSpc>
              <a:buNone/>
            </a:pPr>
            <a:endParaRPr lang="en-US" dirty="0"/>
          </a:p>
          <a:p>
            <a:pPr marL="857250" lvl="1" indent="-457200">
              <a:lnSpc>
                <a:spcPct val="9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064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991600" cy="9906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Good basis and Gram-Schmidt Orthogonalization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 basis for lattices are orthonormal when that is possible.  If a basis,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orthonormal, then, for example, 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𝑣𝑜𝑙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orthogonality defect of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∙||</m:t>
                                    </m:r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r>
                          <a:rPr lang="en-US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also be generated by a set of vectors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the 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)=0,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 Gram-Schmidt orthogonalization procedure computes this.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GSO, 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b="0" i="1" kern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1800" i="1" ker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kern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i="1" ker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 ker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2">
                  <a:lnSpc>
                    <a:spcPct val="90000"/>
                  </a:lnSpc>
                  <a:buFont typeface="+mj-lt"/>
                  <a:buAutoNum type="arabicPeriod"/>
                </a:pPr>
                <a:endParaRPr lang="en-US" sz="12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981200"/>
                <a:ext cx="8610600" cy="4648200"/>
              </a:xfrm>
              <a:prstGeom prst="rect">
                <a:avLst/>
              </a:prstGeom>
              <a:blipFill>
                <a:blip r:embed="rId2"/>
                <a:stretch>
                  <a:fillRect l="-885" t="-1635" b="-215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127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B9BB4E-E0D3-4A67-97DE-AF17196862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Gauss again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 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be a basis for a two-dimensional lattice L in R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The following algorithm produces a reduced basis.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{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||&gt;||v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||)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swap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t= [(v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)]; // [] is the “closest integer” function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if(t==0)</a:t>
            </a:r>
          </a:p>
          <a:p>
            <a:pPr lvl="3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-tv</a:t>
            </a:r>
            <a:r>
              <a:rPr lang="en-US" sz="18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2">
              <a:lnSpc>
                <a:spcPct val="90000"/>
              </a:lnSpc>
              <a:spcBef>
                <a:spcPts val="20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is now a reduced basis and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shortest vector in the lattice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417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F4C4D1-4308-9451-D317-961D3FDC8BC0}"/>
              </a:ext>
            </a:extLst>
          </p:cNvPr>
          <p:cNvSpPr txBox="1">
            <a:spLocks/>
          </p:cNvSpPr>
          <p:nvPr/>
        </p:nvSpPr>
        <p:spPr>
          <a:xfrm>
            <a:off x="469770" y="138555"/>
            <a:ext cx="7988430" cy="115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defTabSz="685800" eaLnBrk="1" fontAlgn="auto" hangingPunct="1">
              <a:defRPr/>
            </a:pPr>
            <a:r>
              <a:rPr lang="en-US" b="0" kern="0" dirty="0">
                <a:latin typeface="Calibri" panose="020F0502020204030204" pitchFamily="34" charset="0"/>
                <a:cs typeface="Calibri" panose="020F0502020204030204" pitchFamily="34" charset="0"/>
              </a:rPr>
              <a:t>Useful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SzPct val="90000"/>
                  <a:buFont typeface="Arial" panose="020B0604020202020204" pitchFamily="34" charset="0"/>
                  <a:buChar char="​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41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744538" indent="-16986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defRPr lang="en-US" sz="14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969963" indent="-166688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38113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>
                    <a:schemeClr val="bg1"/>
                  </a:buClr>
                  <a:buSzPct val="90000"/>
                  <a:buFont typeface="Camphor Std" panose="020B0504030404020204" pitchFamily="34" charset="0"/>
                  <a:buChar char="–"/>
                  <a:tabLst/>
                  <a:defRPr lang="en-US" sz="120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258888" indent="-111125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3795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55098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1722438" indent="-12065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buClrTx/>
                  <a:buSzPct val="90000"/>
                  <a:buFont typeface="System Font Regular"/>
                  <a:buChar char="-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𝑈𝑠𝑒h𝑖𝑛𝑡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</m:t>
                    </m:r>
                  </m:oMath>
                </a14:m>
                <a:r>
                  <a:rPr lang="en-US" b="0" i="1" dirty="0">
                    <a:solidFill>
                      <a:srgbClr val="53535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makehint</a:t>
                </a: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𝑆𝑚𝑎𝑙𝑙𝑏𝑎𝑙𝑙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, 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𝑒𝑡𝑐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𝑆𝑎𝑚𝑝𝑙𝑒𝑃𝑜𝑙𝑦𝐶𝐵𝐷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𝑃𝑅𝐹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𝑆𝑎𝑚𝑝𝑙𝑒𝑁𝑇𝑇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(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)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MultiplyNTT</a:t>
                </a:r>
                <a:endParaRPr lang="en-US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535353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BaseCaseMultiply</a:t>
                </a:r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𝑁𝑇𝑇</m:t>
                    </m:r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spcBef>
                    <a:spcPts val="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𝑁𝑇𝑇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lvl="1" indent="0">
                  <a:spcBef>
                    <a:spcPts val="400"/>
                  </a:spcBef>
                  <a:buClr>
                    <a:srgbClr val="000000">
                      <a:lumMod val="60000"/>
                      <a:lumOff val="40000"/>
                    </a:srgbClr>
                  </a:buClr>
                  <a:buNone/>
                </a:pPr>
                <a:endParaRPr lang="en-US" sz="1800" b="0" dirty="0">
                  <a:solidFill>
                    <a:srgbClr val="535353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257175" indent="-257175">
                  <a:buClr>
                    <a:srgbClr val="000000">
                      <a:lumMod val="60000"/>
                      <a:lumOff val="40000"/>
                    </a:srgbClr>
                  </a:buClr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535353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2459E6B4-A029-2CE5-1073-DA0A87489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ltGray">
              <a:xfrm>
                <a:off x="692508" y="1752600"/>
                <a:ext cx="7918092" cy="4114800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F66FF-EBE4-B371-68F2-417D82D3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9DF16-9352-46A7-97F1-1D13A8547AD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32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27626-FC9E-46A5-A69A-9DC834047F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0776" y="304800"/>
            <a:ext cx="7772400" cy="76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Size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0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 reduced </a:t>
                </a:r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the Gram-Schmidt orthogonalization procedure.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not also a lattice basis because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generally not an integer.  We can find a “nearly” orthogonal set of 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rounding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 ker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sz="1800" kern="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also a basis for the lattice and has the same gram Schmidt basis,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0" kern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When performing GSO on this </a:t>
                </a:r>
                <a:r>
                  <a:rPr lang="en-US" sz="18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basis,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</a:pPr>
                <a:endParaRPr lang="en-US" sz="1800" kern="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Size-reduction</a:t>
                </a:r>
              </a:p>
              <a:p>
                <a:pPr marL="400050" lvl="1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800" kern="0" dirty="0"/>
              </a:p>
              <a:p>
                <a:pPr marL="800100" lvl="2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kern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257300" lvl="3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−↾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 marL="1257300" lvl="3" indent="0">
                  <a:lnSpc>
                    <a:spcPct val="90000"/>
                  </a:lnSpc>
                  <a:buNone/>
                </a:pPr>
                <a:r>
                  <a:rPr lang="en-US" sz="1800" kern="0" dirty="0"/>
                  <a:t>for </a:t>
                </a:r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b="0" kern="0" dirty="0">
                  <a:ea typeface="Cambria Math" panose="02040503050406030204" pitchFamily="18" charset="0"/>
                </a:endParaRPr>
              </a:p>
              <a:p>
                <a:pPr marL="1714500" lvl="4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8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↾</m:t>
                      </m:r>
                      <m:sSub>
                        <m:sSubPr>
                          <m:ctrlP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⇃</m:t>
                      </m:r>
                      <m:sSub>
                        <m:sSubPr>
                          <m:ctrlP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sz="1800" kern="0" dirty="0"/>
              </a:p>
              <a:p>
                <a:pPr>
                  <a:lnSpc>
                    <a:spcPct val="90000"/>
                  </a:lnSpc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80448FB-E7AA-8841-925A-51728001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726" y="1688432"/>
                <a:ext cx="8572500" cy="4636168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76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75565</TotalTime>
  <Words>8631</Words>
  <Application>Microsoft Macintosh PowerPoint</Application>
  <PresentationFormat>Letter Paper (8.5x11 in)</PresentationFormat>
  <Paragraphs>1162</Paragraphs>
  <Slides>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Aptos</vt:lpstr>
      <vt:lpstr>Arial</vt:lpstr>
      <vt:lpstr>Calibri</vt:lpstr>
      <vt:lpstr>Cambria Math</vt:lpstr>
      <vt:lpstr>Courier New</vt:lpstr>
      <vt:lpstr>Math1Mono</vt:lpstr>
      <vt:lpstr>Times New Roman</vt:lpstr>
      <vt:lpstr>Contemporary</vt:lpstr>
      <vt:lpstr>PowerPoint Presentation</vt:lpstr>
      <vt:lpstr>Lattices</vt:lpstr>
      <vt:lpstr>Definitions</vt:lpstr>
      <vt:lpstr>Minkowski’s Theorem</vt:lpstr>
      <vt:lpstr>q-ary lattices and other definitions</vt:lpstr>
      <vt:lpstr>Some simple results</vt:lpstr>
      <vt:lpstr>Reduced Basis</vt:lpstr>
      <vt:lpstr>Good basis and Gram-Schmidt Orthogonalization</vt:lpstr>
      <vt:lpstr>Size Reduction</vt:lpstr>
      <vt:lpstr>Size reduction and basis reordering</vt:lpstr>
      <vt:lpstr>Example (LLL including GSO)</vt:lpstr>
      <vt:lpstr>Example (LLL including GSO) - continued</vt:lpstr>
      <vt:lpstr>LLL Properties</vt:lpstr>
      <vt:lpstr>Attack on RSA using LLL</vt:lpstr>
      <vt:lpstr>Attack on RSA using LLL</vt:lpstr>
      <vt:lpstr>Attack on RSA using LLL</vt:lpstr>
      <vt:lpstr>Example attack on RSA using LLL</vt:lpstr>
      <vt:lpstr>Example attack on RSA using LLL</vt:lpstr>
      <vt:lpstr>GGH Public Key System</vt:lpstr>
      <vt:lpstr>GGH Example</vt:lpstr>
      <vt:lpstr>Learning with Errors (LWE)</vt:lpstr>
      <vt:lpstr>LWE cryptosystem</vt:lpstr>
      <vt:lpstr>LWE example</vt:lpstr>
      <vt:lpstr>LWE example</vt:lpstr>
      <vt:lpstr>LWE example</vt:lpstr>
      <vt:lpstr>LWE example</vt:lpstr>
      <vt:lpstr>LWE/Ring-LWE parameters</vt:lpstr>
      <vt:lpstr>Ring-LWE</vt:lpstr>
      <vt:lpstr>NTRU Public Key System</vt:lpstr>
      <vt:lpstr>NTRU Public Key System</vt:lpstr>
      <vt:lpstr>NTRU Example</vt:lpstr>
      <vt:lpstr>Some NIST Round 3 entries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</vt:lpstr>
      <vt:lpstr>End</vt:lpstr>
      <vt:lpstr>LLL Theorem</vt:lpstr>
      <vt:lpstr>Gauss again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Lattices and Elliptic Curve based crypto-systems</dc:title>
  <dc:subject>Cryptanalysis</dc:subject>
  <dc:creator>John L. Manferdelli</dc:creator>
  <cp:lastModifiedBy>John Manferdelli</cp:lastModifiedBy>
  <cp:revision>4707</cp:revision>
  <cp:lastPrinted>2025-07-23T22:51:09Z</cp:lastPrinted>
  <dcterms:created xsi:type="dcterms:W3CDTF">2013-04-22T16:10:14Z</dcterms:created>
  <dcterms:modified xsi:type="dcterms:W3CDTF">2025-07-25T19:39:14Z</dcterms:modified>
</cp:coreProperties>
</file>